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Proxima Nova"/>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39C993CC-F1D1-45C2-84E2-4AC659D8A954}">
  <a:tblStyle styleId="{39C993CC-F1D1-45C2-84E2-4AC659D8A954}" styleName="Table_0">
    <a:wholeTbl>
      <a:tcTxStyle>
        <a:font>
          <a:latin typeface="Arial"/>
          <a:ea typeface="Arial"/>
          <a:cs typeface="Arial"/>
        </a:font>
        <a:srgbClr val="000000"/>
      </a:tcTxStyle>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ProximaNova-bold.fntdata"/><Relationship Id="rId27" Type="http://schemas.openxmlformats.org/officeDocument/2006/relationships/font" Target="fonts/ProximaNova-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roximaNova-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ProximaNova-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400"/>
              <a:buChar char="●"/>
              <a:defRPr sz="1100"/>
            </a:lvl1pPr>
            <a:lvl2pPr lvl="1">
              <a:spcBef>
                <a:spcPts val="0"/>
              </a:spcBef>
              <a:buSzPts val="1400"/>
              <a:buChar char="○"/>
              <a:defRPr sz="1100"/>
            </a:lvl2pPr>
            <a:lvl3pPr lvl="2">
              <a:spcBef>
                <a:spcPts val="0"/>
              </a:spcBef>
              <a:buSzPts val="1400"/>
              <a:buChar char="■"/>
              <a:defRPr sz="1100"/>
            </a:lvl3pPr>
            <a:lvl4pPr lvl="3">
              <a:spcBef>
                <a:spcPts val="0"/>
              </a:spcBef>
              <a:buSzPts val="1400"/>
              <a:buChar char="●"/>
              <a:defRPr sz="1100"/>
            </a:lvl4pPr>
            <a:lvl5pPr lvl="4">
              <a:spcBef>
                <a:spcPts val="0"/>
              </a:spcBef>
              <a:buSzPts val="1400"/>
              <a:buChar char="○"/>
              <a:defRPr sz="1100"/>
            </a:lvl5pPr>
            <a:lvl6pPr lvl="5">
              <a:spcBef>
                <a:spcPts val="0"/>
              </a:spcBef>
              <a:buSzPts val="1400"/>
              <a:buChar char="■"/>
              <a:defRPr sz="1100"/>
            </a:lvl6pPr>
            <a:lvl7pPr lvl="6">
              <a:spcBef>
                <a:spcPts val="0"/>
              </a:spcBef>
              <a:buSzPts val="1400"/>
              <a:buChar char="●"/>
              <a:defRPr sz="1100"/>
            </a:lvl7pPr>
            <a:lvl8pPr lvl="7">
              <a:spcBef>
                <a:spcPts val="0"/>
              </a:spcBef>
              <a:buSzPts val="1400"/>
              <a:buChar char="○"/>
              <a:defRPr sz="1100"/>
            </a:lvl8pPr>
            <a:lvl9pPr lvl="8">
              <a:spcBef>
                <a:spcPts val="0"/>
              </a:spcBef>
              <a:buSzPts val="14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Presentation: 10 min</a:t>
            </a:r>
          </a:p>
          <a:p>
            <a:pPr indent="0" lvl="0" marL="0" rtl="0">
              <a:spcBef>
                <a:spcPts val="0"/>
              </a:spcBef>
              <a:buNone/>
            </a:pPr>
            <a:r>
              <a:rPr lang="en"/>
              <a:t>Questions: 2 min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65" name="Shape 16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7" name="Shape 19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6" name="Shape 20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14" name="Shape 21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Acknowledgements: thank Macauley, Rai</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Shape 6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63" name="Shape 6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Shape 2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0" name="Shape 22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6" name="Shape 22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 name="Shape 7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Talk about history dependence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Shape 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 name="Shape 8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Shape 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 name="Shape 9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 name="Shape 12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bg>
      <p:bgPr>
        <a:solidFill>
          <a:schemeClr val="dk1"/>
        </a:solidFill>
      </p:bgPr>
    </p:bg>
    <p:spTree>
      <p:nvGrpSpPr>
        <p:cNvPr id="9" name="Shape 9"/>
        <p:cNvGrpSpPr/>
        <p:nvPr/>
      </p:nvGrpSpPr>
      <p:grpSpPr>
        <a:xfrm>
          <a:off x="0" y="0"/>
          <a:ext cx="0" cy="0"/>
          <a:chOff x="0" y="0"/>
          <a:chExt cx="0" cy="0"/>
        </a:xfrm>
      </p:grpSpPr>
      <p:cxnSp>
        <p:nvCxnSpPr>
          <p:cNvPr id="10" name="Shape 10"/>
          <p:cNvCxnSpPr/>
          <p:nvPr/>
        </p:nvCxnSpPr>
        <p:spPr>
          <a:xfrm>
            <a:off x="0" y="2998150"/>
            <a:ext cx="9144000" cy="0"/>
          </a:xfrm>
          <a:prstGeom prst="straightConnector1">
            <a:avLst/>
          </a:prstGeom>
          <a:noFill/>
          <a:ln cap="flat" cmpd="sng" w="19050">
            <a:solidFill>
              <a:schemeClr val="lt2"/>
            </a:solidFill>
            <a:prstDash val="solid"/>
            <a:round/>
            <a:headEnd len="med" w="med" type="none"/>
            <a:tailEnd len="med" w="med" type="none"/>
          </a:ln>
        </p:spPr>
      </p:cxnSp>
      <p:sp>
        <p:nvSpPr>
          <p:cNvPr id="11" name="Shape 11"/>
          <p:cNvSpPr txBox="1"/>
          <p:nvPr>
            <p:ph type="ctrTitle"/>
          </p:nvPr>
        </p:nvSpPr>
        <p:spPr>
          <a:xfrm>
            <a:off x="510450" y="1257300"/>
            <a:ext cx="8123100" cy="1588500"/>
          </a:xfrm>
          <a:prstGeom prst="rect">
            <a:avLst/>
          </a:prstGeom>
        </p:spPr>
        <p:txBody>
          <a:bodyPr anchorCtr="0" anchor="b" bIns="91425" lIns="91425" rIns="91425" wrap="square" tIns="91425"/>
          <a:lstStyle>
            <a:lvl1pPr lvl="0">
              <a:spcBef>
                <a:spcPts val="0"/>
              </a:spcBef>
              <a:buClr>
                <a:schemeClr val="lt1"/>
              </a:buClr>
              <a:buSzPts val="4800"/>
              <a:buNone/>
              <a:defRPr sz="4800">
                <a:solidFill>
                  <a:schemeClr val="lt1"/>
                </a:solidFill>
              </a:defRPr>
            </a:lvl1pPr>
            <a:lvl2pPr lvl="1">
              <a:spcBef>
                <a:spcPts val="0"/>
              </a:spcBef>
              <a:buClr>
                <a:schemeClr val="lt1"/>
              </a:buClr>
              <a:buSzPts val="4800"/>
              <a:buNone/>
              <a:defRPr sz="4800">
                <a:solidFill>
                  <a:schemeClr val="lt1"/>
                </a:solidFill>
              </a:defRPr>
            </a:lvl2pPr>
            <a:lvl3pPr lvl="2">
              <a:spcBef>
                <a:spcPts val="0"/>
              </a:spcBef>
              <a:buClr>
                <a:schemeClr val="lt1"/>
              </a:buClr>
              <a:buSzPts val="4800"/>
              <a:buNone/>
              <a:defRPr sz="4800">
                <a:solidFill>
                  <a:schemeClr val="lt1"/>
                </a:solidFill>
              </a:defRPr>
            </a:lvl3pPr>
            <a:lvl4pPr lvl="3">
              <a:spcBef>
                <a:spcPts val="0"/>
              </a:spcBef>
              <a:buClr>
                <a:schemeClr val="lt1"/>
              </a:buClr>
              <a:buSzPts val="4800"/>
              <a:buNone/>
              <a:defRPr sz="4800">
                <a:solidFill>
                  <a:schemeClr val="lt1"/>
                </a:solidFill>
              </a:defRPr>
            </a:lvl4pPr>
            <a:lvl5pPr lvl="4">
              <a:spcBef>
                <a:spcPts val="0"/>
              </a:spcBef>
              <a:buClr>
                <a:schemeClr val="lt1"/>
              </a:buClr>
              <a:buSzPts val="4800"/>
              <a:buNone/>
              <a:defRPr sz="4800">
                <a:solidFill>
                  <a:schemeClr val="lt1"/>
                </a:solidFill>
              </a:defRPr>
            </a:lvl5pPr>
            <a:lvl6pPr lvl="5">
              <a:spcBef>
                <a:spcPts val="0"/>
              </a:spcBef>
              <a:buClr>
                <a:schemeClr val="lt1"/>
              </a:buClr>
              <a:buSzPts val="4800"/>
              <a:buNone/>
              <a:defRPr sz="4800">
                <a:solidFill>
                  <a:schemeClr val="lt1"/>
                </a:solidFill>
              </a:defRPr>
            </a:lvl6pPr>
            <a:lvl7pPr lvl="6">
              <a:spcBef>
                <a:spcPts val="0"/>
              </a:spcBef>
              <a:buClr>
                <a:schemeClr val="lt1"/>
              </a:buClr>
              <a:buSzPts val="4800"/>
              <a:buNone/>
              <a:defRPr sz="4800">
                <a:solidFill>
                  <a:schemeClr val="lt1"/>
                </a:solidFill>
              </a:defRPr>
            </a:lvl7pPr>
            <a:lvl8pPr lvl="7">
              <a:spcBef>
                <a:spcPts val="0"/>
              </a:spcBef>
              <a:buClr>
                <a:schemeClr val="lt1"/>
              </a:buClr>
              <a:buSzPts val="4800"/>
              <a:buNone/>
              <a:defRPr sz="4800">
                <a:solidFill>
                  <a:schemeClr val="lt1"/>
                </a:solidFill>
              </a:defRPr>
            </a:lvl8pPr>
            <a:lvl9pPr lvl="8">
              <a:spcBef>
                <a:spcPts val="0"/>
              </a:spcBef>
              <a:buClr>
                <a:schemeClr val="lt1"/>
              </a:buClr>
              <a:buSzPts val="4800"/>
              <a:buNone/>
              <a:defRPr sz="4800">
                <a:solidFill>
                  <a:schemeClr val="lt1"/>
                </a:solidFill>
              </a:defRPr>
            </a:lvl9pPr>
          </a:lstStyle>
          <a:p/>
        </p:txBody>
      </p:sp>
      <p:sp>
        <p:nvSpPr>
          <p:cNvPr id="12" name="Shape 12"/>
          <p:cNvSpPr txBox="1"/>
          <p:nvPr>
            <p:ph idx="1" type="subTitle"/>
          </p:nvPr>
        </p:nvSpPr>
        <p:spPr>
          <a:xfrm>
            <a:off x="510450" y="3182313"/>
            <a:ext cx="8123100" cy="630000"/>
          </a:xfrm>
          <a:prstGeom prst="rect">
            <a:avLst/>
          </a:prstGeom>
        </p:spPr>
        <p:txBody>
          <a:bodyPr anchorCtr="0" anchor="t" bIns="91425" lIns="91425" rIns="91425" wrap="square" tIns="91425"/>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Shape 1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8" name="Shape 48"/>
        <p:cNvGrpSpPr/>
        <p:nvPr/>
      </p:nvGrpSpPr>
      <p:grpSpPr>
        <a:xfrm>
          <a:off x="0" y="0"/>
          <a:ext cx="0" cy="0"/>
          <a:chOff x="0" y="0"/>
          <a:chExt cx="0" cy="0"/>
        </a:xfrm>
      </p:grpSpPr>
      <p:sp>
        <p:nvSpPr>
          <p:cNvPr id="49" name="Shape 49"/>
          <p:cNvSpPr/>
          <p:nvPr/>
        </p:nvSpPr>
        <p:spPr>
          <a:xfrm>
            <a:off x="0" y="5045700"/>
            <a:ext cx="9144000" cy="978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
        <p:nvSpPr>
          <p:cNvPr id="50" name="Shape 50"/>
          <p:cNvSpPr txBox="1"/>
          <p:nvPr>
            <p:ph type="title"/>
          </p:nvPr>
        </p:nvSpPr>
        <p:spPr>
          <a:xfrm>
            <a:off x="311700" y="991475"/>
            <a:ext cx="8520600" cy="1917900"/>
          </a:xfrm>
          <a:prstGeom prst="rect">
            <a:avLst/>
          </a:prstGeom>
        </p:spPr>
        <p:txBody>
          <a:bodyPr anchorCtr="0" anchor="ctr" bIns="91425" lIns="91425" rIns="91425" wrap="square" tIns="91425"/>
          <a:lstStyle>
            <a:lvl1pPr lvl="0" algn="ctr">
              <a:spcBef>
                <a:spcPts val="0"/>
              </a:spcBef>
              <a:buSzPts val="14000"/>
              <a:buNone/>
              <a:defRPr b="1" sz="14000"/>
            </a:lvl1pPr>
            <a:lvl2pPr lvl="1" algn="ctr">
              <a:spcBef>
                <a:spcPts val="0"/>
              </a:spcBef>
              <a:buSzPts val="14000"/>
              <a:buNone/>
              <a:defRPr b="1" sz="14000"/>
            </a:lvl2pPr>
            <a:lvl3pPr lvl="2" algn="ctr">
              <a:spcBef>
                <a:spcPts val="0"/>
              </a:spcBef>
              <a:buSzPts val="14000"/>
              <a:buNone/>
              <a:defRPr b="1" sz="14000"/>
            </a:lvl3pPr>
            <a:lvl4pPr lvl="3" algn="ctr">
              <a:spcBef>
                <a:spcPts val="0"/>
              </a:spcBef>
              <a:buSzPts val="14000"/>
              <a:buNone/>
              <a:defRPr b="1" sz="14000"/>
            </a:lvl4pPr>
            <a:lvl5pPr lvl="4" algn="ctr">
              <a:spcBef>
                <a:spcPts val="0"/>
              </a:spcBef>
              <a:buSzPts val="14000"/>
              <a:buNone/>
              <a:defRPr b="1" sz="14000"/>
            </a:lvl5pPr>
            <a:lvl6pPr lvl="5" algn="ctr">
              <a:spcBef>
                <a:spcPts val="0"/>
              </a:spcBef>
              <a:buSzPts val="14000"/>
              <a:buNone/>
              <a:defRPr b="1" sz="14000"/>
            </a:lvl6pPr>
            <a:lvl7pPr lvl="6" algn="ctr">
              <a:spcBef>
                <a:spcPts val="0"/>
              </a:spcBef>
              <a:buSzPts val="14000"/>
              <a:buNone/>
              <a:defRPr b="1" sz="14000"/>
            </a:lvl7pPr>
            <a:lvl8pPr lvl="7" algn="ctr">
              <a:spcBef>
                <a:spcPts val="0"/>
              </a:spcBef>
              <a:buSzPts val="14000"/>
              <a:buNone/>
              <a:defRPr b="1" sz="14000"/>
            </a:lvl8pPr>
            <a:lvl9pPr lvl="8" algn="ctr">
              <a:spcBef>
                <a:spcPts val="0"/>
              </a:spcBef>
              <a:buSzPts val="14000"/>
              <a:buNone/>
              <a:defRPr b="1" sz="14000"/>
            </a:lvl9pPr>
          </a:lstStyle>
          <a:p/>
        </p:txBody>
      </p:sp>
      <p:sp>
        <p:nvSpPr>
          <p:cNvPr id="51" name="Shape 51"/>
          <p:cNvSpPr txBox="1"/>
          <p:nvPr>
            <p:ph idx="1" type="body"/>
          </p:nvPr>
        </p:nvSpPr>
        <p:spPr>
          <a:xfrm>
            <a:off x="311700" y="3071300"/>
            <a:ext cx="8520600" cy="901800"/>
          </a:xfrm>
          <a:prstGeom prst="rect">
            <a:avLst/>
          </a:prstGeom>
        </p:spPr>
        <p:txBody>
          <a:bodyPr anchorCtr="0" anchor="t" bIns="91425" lIns="91425" rIns="91425" wrap="square" tIns="91425"/>
          <a:lstStyle>
            <a:lvl1pPr lvl="0" algn="ctr">
              <a:spcBef>
                <a:spcPts val="0"/>
              </a:spcBef>
              <a:buSzPts val="1800"/>
              <a:buChar char="●"/>
              <a:defRPr/>
            </a:lvl1pPr>
            <a:lvl2pPr lvl="1" algn="ctr">
              <a:spcBef>
                <a:spcPts val="0"/>
              </a:spcBef>
              <a:buSzPts val="1400"/>
              <a:buChar char="○"/>
              <a:defRPr/>
            </a:lvl2pPr>
            <a:lvl3pPr lvl="2" algn="ctr">
              <a:spcBef>
                <a:spcPts val="0"/>
              </a:spcBef>
              <a:buSzPts val="1400"/>
              <a:buChar char="■"/>
              <a:defRPr/>
            </a:lvl3pPr>
            <a:lvl4pPr lvl="3" algn="ctr">
              <a:spcBef>
                <a:spcPts val="0"/>
              </a:spcBef>
              <a:buSzPts val="1400"/>
              <a:buChar char="●"/>
              <a:defRPr/>
            </a:lvl4pPr>
            <a:lvl5pPr lvl="4" algn="ctr">
              <a:spcBef>
                <a:spcPts val="0"/>
              </a:spcBef>
              <a:buSzPts val="1400"/>
              <a:buChar char="○"/>
              <a:defRPr/>
            </a:lvl5pPr>
            <a:lvl6pPr lvl="5" algn="ctr">
              <a:spcBef>
                <a:spcPts val="0"/>
              </a:spcBef>
              <a:buSzPts val="1400"/>
              <a:buChar char="■"/>
              <a:defRPr/>
            </a:lvl6pPr>
            <a:lvl7pPr lvl="6" algn="ctr">
              <a:spcBef>
                <a:spcPts val="0"/>
              </a:spcBef>
              <a:buSzPts val="1400"/>
              <a:buChar char="●"/>
              <a:defRPr/>
            </a:lvl7pPr>
            <a:lvl8pPr lvl="7" algn="ctr">
              <a:spcBef>
                <a:spcPts val="0"/>
              </a:spcBef>
              <a:buSzPts val="1400"/>
              <a:buChar char="○"/>
              <a:defRPr/>
            </a:lvl8pPr>
            <a:lvl9pPr lvl="8" algn="ctr">
              <a:spcBef>
                <a:spcPts val="0"/>
              </a:spcBef>
              <a:buSzPts val="1400"/>
              <a:buChar char="■"/>
              <a:defRPr/>
            </a:lvl9pPr>
          </a:lstStyle>
          <a:p/>
        </p:txBody>
      </p:sp>
      <p:sp>
        <p:nvSpPr>
          <p:cNvPr id="52" name="Shape 5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dk1"/>
        </a:solidFill>
      </p:bgPr>
    </p:bg>
    <p:spTree>
      <p:nvGrpSpPr>
        <p:cNvPr id="14" name="Shape 14"/>
        <p:cNvGrpSpPr/>
        <p:nvPr/>
      </p:nvGrpSpPr>
      <p:grpSpPr>
        <a:xfrm>
          <a:off x="0" y="0"/>
          <a:ext cx="0" cy="0"/>
          <a:chOff x="0" y="0"/>
          <a:chExt cx="0" cy="0"/>
        </a:xfrm>
      </p:grpSpPr>
      <p:cxnSp>
        <p:nvCxnSpPr>
          <p:cNvPr id="15" name="Shape 15"/>
          <p:cNvCxnSpPr/>
          <p:nvPr/>
        </p:nvCxnSpPr>
        <p:spPr>
          <a:xfrm>
            <a:off x="0" y="2998150"/>
            <a:ext cx="9144000" cy="0"/>
          </a:xfrm>
          <a:prstGeom prst="straightConnector1">
            <a:avLst/>
          </a:prstGeom>
          <a:noFill/>
          <a:ln cap="flat" cmpd="sng" w="19050">
            <a:solidFill>
              <a:schemeClr val="lt2"/>
            </a:solidFill>
            <a:prstDash val="solid"/>
            <a:round/>
            <a:headEnd len="med" w="med" type="none"/>
            <a:tailEnd len="med" w="med" type="none"/>
          </a:ln>
        </p:spPr>
      </p:cxnSp>
      <p:sp>
        <p:nvSpPr>
          <p:cNvPr id="16" name="Shape 16"/>
          <p:cNvSpPr txBox="1"/>
          <p:nvPr>
            <p:ph type="title"/>
          </p:nvPr>
        </p:nvSpPr>
        <p:spPr>
          <a:xfrm>
            <a:off x="510450" y="2057400"/>
            <a:ext cx="8123100" cy="778800"/>
          </a:xfrm>
          <a:prstGeom prst="rect">
            <a:avLst/>
          </a:prstGeom>
        </p:spPr>
        <p:txBody>
          <a:bodyPr anchorCtr="0" anchor="b" bIns="91425" lIns="91425" rIns="91425" wrap="square" tIns="91425"/>
          <a:lstStyle>
            <a:lvl1pPr lvl="0">
              <a:spcBef>
                <a:spcPts val="0"/>
              </a:spcBef>
              <a:buClr>
                <a:schemeClr val="lt1"/>
              </a:buClr>
              <a:buSzPts val="3600"/>
              <a:buNone/>
              <a:defRPr sz="3600">
                <a:solidFill>
                  <a:schemeClr val="lt1"/>
                </a:solidFill>
              </a:defRPr>
            </a:lvl1pPr>
            <a:lvl2pPr lvl="1">
              <a:spcBef>
                <a:spcPts val="0"/>
              </a:spcBef>
              <a:buClr>
                <a:schemeClr val="lt1"/>
              </a:buClr>
              <a:buSzPts val="3600"/>
              <a:buNone/>
              <a:defRPr sz="3600">
                <a:solidFill>
                  <a:schemeClr val="lt1"/>
                </a:solidFill>
              </a:defRPr>
            </a:lvl2pPr>
            <a:lvl3pPr lvl="2">
              <a:spcBef>
                <a:spcPts val="0"/>
              </a:spcBef>
              <a:buClr>
                <a:schemeClr val="lt1"/>
              </a:buClr>
              <a:buSzPts val="3600"/>
              <a:buNone/>
              <a:defRPr sz="3600">
                <a:solidFill>
                  <a:schemeClr val="lt1"/>
                </a:solidFill>
              </a:defRPr>
            </a:lvl3pPr>
            <a:lvl4pPr lvl="3">
              <a:spcBef>
                <a:spcPts val="0"/>
              </a:spcBef>
              <a:buClr>
                <a:schemeClr val="lt1"/>
              </a:buClr>
              <a:buSzPts val="3600"/>
              <a:buNone/>
              <a:defRPr sz="3600">
                <a:solidFill>
                  <a:schemeClr val="lt1"/>
                </a:solidFill>
              </a:defRPr>
            </a:lvl4pPr>
            <a:lvl5pPr lvl="4">
              <a:spcBef>
                <a:spcPts val="0"/>
              </a:spcBef>
              <a:buClr>
                <a:schemeClr val="lt1"/>
              </a:buClr>
              <a:buSzPts val="3600"/>
              <a:buNone/>
              <a:defRPr sz="3600">
                <a:solidFill>
                  <a:schemeClr val="lt1"/>
                </a:solidFill>
              </a:defRPr>
            </a:lvl5pPr>
            <a:lvl6pPr lvl="5">
              <a:spcBef>
                <a:spcPts val="0"/>
              </a:spcBef>
              <a:buClr>
                <a:schemeClr val="lt1"/>
              </a:buClr>
              <a:buSzPts val="3600"/>
              <a:buNone/>
              <a:defRPr sz="3600">
                <a:solidFill>
                  <a:schemeClr val="lt1"/>
                </a:solidFill>
              </a:defRPr>
            </a:lvl6pPr>
            <a:lvl7pPr lvl="6">
              <a:spcBef>
                <a:spcPts val="0"/>
              </a:spcBef>
              <a:buClr>
                <a:schemeClr val="lt1"/>
              </a:buClr>
              <a:buSzPts val="3600"/>
              <a:buNone/>
              <a:defRPr sz="3600">
                <a:solidFill>
                  <a:schemeClr val="lt1"/>
                </a:solidFill>
              </a:defRPr>
            </a:lvl7pPr>
            <a:lvl8pPr lvl="7">
              <a:spcBef>
                <a:spcPts val="0"/>
              </a:spcBef>
              <a:buClr>
                <a:schemeClr val="lt1"/>
              </a:buClr>
              <a:buSzPts val="3600"/>
              <a:buNone/>
              <a:defRPr sz="3600">
                <a:solidFill>
                  <a:schemeClr val="lt1"/>
                </a:solidFill>
              </a:defRPr>
            </a:lvl8pPr>
            <a:lvl9pPr lvl="8">
              <a:spcBef>
                <a:spcPts val="0"/>
              </a:spcBef>
              <a:buClr>
                <a:schemeClr val="lt1"/>
              </a:buClr>
              <a:buSzPts val="3600"/>
              <a:buNone/>
              <a:defRPr sz="3600">
                <a:solidFill>
                  <a:schemeClr val="lt1"/>
                </a:solidFill>
              </a:defRPr>
            </a:lvl9pPr>
          </a:lstStyle>
          <a:p/>
        </p:txBody>
      </p:sp>
      <p:sp>
        <p:nvSpPr>
          <p:cNvPr id="17" name="Shape 1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8" name="Shape 18"/>
        <p:cNvGrpSpPr/>
        <p:nvPr/>
      </p:nvGrpSpPr>
      <p:grpSpPr>
        <a:xfrm>
          <a:off x="0" y="0"/>
          <a:ext cx="0" cy="0"/>
          <a:chOff x="0" y="0"/>
          <a:chExt cx="0" cy="0"/>
        </a:xfrm>
      </p:grpSpPr>
      <p:sp>
        <p:nvSpPr>
          <p:cNvPr id="19" name="Shape 19"/>
          <p:cNvSpPr/>
          <p:nvPr/>
        </p:nvSpPr>
        <p:spPr>
          <a:xfrm>
            <a:off x="0" y="5045700"/>
            <a:ext cx="9144000" cy="978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
        <p:nvSpPr>
          <p:cNvPr id="20" name="Shape 20"/>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21" name="Shape 21"/>
          <p:cNvSpPr txBox="1"/>
          <p:nvPr>
            <p:ph idx="1" type="body"/>
          </p:nvPr>
        </p:nvSpPr>
        <p:spPr>
          <a:xfrm>
            <a:off x="311700" y="1152475"/>
            <a:ext cx="8520600" cy="3416400"/>
          </a:xfrm>
          <a:prstGeom prst="rect">
            <a:avLst/>
          </a:prstGeom>
        </p:spPr>
        <p:txBody>
          <a:bodyPr anchorCtr="0" anchor="t" bIns="91425" lIns="91425" rIns="91425" wrap="square" tIns="91425"/>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p:txBody>
      </p:sp>
      <p:sp>
        <p:nvSpPr>
          <p:cNvPr id="22" name="Shape 2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3" name="Shape 23"/>
        <p:cNvGrpSpPr/>
        <p:nvPr/>
      </p:nvGrpSpPr>
      <p:grpSpPr>
        <a:xfrm>
          <a:off x="0" y="0"/>
          <a:ext cx="0" cy="0"/>
          <a:chOff x="0" y="0"/>
          <a:chExt cx="0" cy="0"/>
        </a:xfrm>
      </p:grpSpPr>
      <p:sp>
        <p:nvSpPr>
          <p:cNvPr id="24" name="Shape 24"/>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25" name="Shape 25"/>
          <p:cNvSpPr txBox="1"/>
          <p:nvPr>
            <p:ph idx="1" type="body"/>
          </p:nvPr>
        </p:nvSpPr>
        <p:spPr>
          <a:xfrm>
            <a:off x="311700" y="1152475"/>
            <a:ext cx="3999900" cy="34164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26" name="Shape 26"/>
          <p:cNvSpPr txBox="1"/>
          <p:nvPr>
            <p:ph idx="2" type="body"/>
          </p:nvPr>
        </p:nvSpPr>
        <p:spPr>
          <a:xfrm>
            <a:off x="4832400" y="1152475"/>
            <a:ext cx="3999900" cy="34164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8" name="Shape 28"/>
        <p:cNvGrpSpPr/>
        <p:nvPr/>
      </p:nvGrpSpPr>
      <p:grpSpPr>
        <a:xfrm>
          <a:off x="0" y="0"/>
          <a:ext cx="0" cy="0"/>
          <a:chOff x="0" y="0"/>
          <a:chExt cx="0" cy="0"/>
        </a:xfrm>
      </p:grpSpPr>
      <p:sp>
        <p:nvSpPr>
          <p:cNvPr id="29" name="Shape 29"/>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30" name="Shape 3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1" name="Shape 31"/>
        <p:cNvGrpSpPr/>
        <p:nvPr/>
      </p:nvGrpSpPr>
      <p:grpSpPr>
        <a:xfrm>
          <a:off x="0" y="0"/>
          <a:ext cx="0" cy="0"/>
          <a:chOff x="0" y="0"/>
          <a:chExt cx="0" cy="0"/>
        </a:xfrm>
      </p:grpSpPr>
      <p:sp>
        <p:nvSpPr>
          <p:cNvPr id="32" name="Shape 32"/>
          <p:cNvSpPr txBox="1"/>
          <p:nvPr>
            <p:ph type="title"/>
          </p:nvPr>
        </p:nvSpPr>
        <p:spPr>
          <a:xfrm>
            <a:off x="311700" y="555600"/>
            <a:ext cx="2808000" cy="755700"/>
          </a:xfrm>
          <a:prstGeom prst="rect">
            <a:avLst/>
          </a:prstGeom>
        </p:spPr>
        <p:txBody>
          <a:bodyPr anchorCtr="0" anchor="b" bIns="91425" lIns="91425" rIns="91425" wrap="square" tIns="91425"/>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p:txBody>
      </p:sp>
      <p:sp>
        <p:nvSpPr>
          <p:cNvPr id="33" name="Shape 33"/>
          <p:cNvSpPr txBox="1"/>
          <p:nvPr>
            <p:ph idx="1" type="body"/>
          </p:nvPr>
        </p:nvSpPr>
        <p:spPr>
          <a:xfrm>
            <a:off x="311700" y="1389600"/>
            <a:ext cx="2808000" cy="3179400"/>
          </a:xfrm>
          <a:prstGeom prst="rect">
            <a:avLst/>
          </a:prstGeom>
        </p:spPr>
        <p:txBody>
          <a:bodyPr anchorCtr="0" anchor="t" bIns="91425" lIns="91425" rIns="91425" wrap="square" tIns="91425"/>
          <a:lstStyle>
            <a:lvl1pPr lvl="0">
              <a:spcBef>
                <a:spcPts val="0"/>
              </a:spcBef>
              <a:buSzPts val="1200"/>
              <a:buChar char="●"/>
              <a:defRPr sz="12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lt2"/>
        </a:solidFill>
      </p:bgPr>
    </p:bg>
    <p:spTree>
      <p:nvGrpSpPr>
        <p:cNvPr id="35" name="Shape 35"/>
        <p:cNvGrpSpPr/>
        <p:nvPr/>
      </p:nvGrpSpPr>
      <p:grpSpPr>
        <a:xfrm>
          <a:off x="0" y="0"/>
          <a:ext cx="0" cy="0"/>
          <a:chOff x="0" y="0"/>
          <a:chExt cx="0" cy="0"/>
        </a:xfrm>
      </p:grpSpPr>
      <p:sp>
        <p:nvSpPr>
          <p:cNvPr id="36" name="Shape 36"/>
          <p:cNvSpPr txBox="1"/>
          <p:nvPr>
            <p:ph type="title"/>
          </p:nvPr>
        </p:nvSpPr>
        <p:spPr>
          <a:xfrm>
            <a:off x="490250" y="526350"/>
            <a:ext cx="5797500" cy="4090800"/>
          </a:xfrm>
          <a:prstGeom prst="rect">
            <a:avLst/>
          </a:prstGeom>
        </p:spPr>
        <p:txBody>
          <a:bodyPr anchorCtr="0" anchor="ctr" bIns="91425" lIns="91425" rIns="91425" wrap="square" tIns="91425"/>
          <a:lstStyle>
            <a:lvl1pPr lvl="0">
              <a:spcBef>
                <a:spcPts val="0"/>
              </a:spcBef>
              <a:buSzPts val="4800"/>
              <a:buNone/>
              <a:defRPr sz="4800"/>
            </a:lvl1pPr>
            <a:lvl2pPr lvl="1">
              <a:spcBef>
                <a:spcPts val="0"/>
              </a:spcBef>
              <a:buSzPts val="4800"/>
              <a:buNone/>
              <a:defRPr sz="4800"/>
            </a:lvl2pPr>
            <a:lvl3pPr lvl="2">
              <a:spcBef>
                <a:spcPts val="0"/>
              </a:spcBef>
              <a:buSzPts val="4800"/>
              <a:buNone/>
              <a:defRPr sz="4800"/>
            </a:lvl3pPr>
            <a:lvl4pPr lvl="3">
              <a:spcBef>
                <a:spcPts val="0"/>
              </a:spcBef>
              <a:buSzPts val="4800"/>
              <a:buNone/>
              <a:defRPr sz="4800"/>
            </a:lvl4pPr>
            <a:lvl5pPr lvl="4">
              <a:spcBef>
                <a:spcPts val="0"/>
              </a:spcBef>
              <a:buSzPts val="4800"/>
              <a:buNone/>
              <a:defRPr sz="4800"/>
            </a:lvl5pPr>
            <a:lvl6pPr lvl="5">
              <a:spcBef>
                <a:spcPts val="0"/>
              </a:spcBef>
              <a:buSzPts val="4800"/>
              <a:buNone/>
              <a:defRPr sz="4800"/>
            </a:lvl6pPr>
            <a:lvl7pPr lvl="6">
              <a:spcBef>
                <a:spcPts val="0"/>
              </a:spcBef>
              <a:buSzPts val="4800"/>
              <a:buNone/>
              <a:defRPr sz="4800"/>
            </a:lvl7pPr>
            <a:lvl8pPr lvl="7">
              <a:spcBef>
                <a:spcPts val="0"/>
              </a:spcBef>
              <a:buSzPts val="4800"/>
              <a:buNone/>
              <a:defRPr sz="4800"/>
            </a:lvl8pPr>
            <a:lvl9pPr lvl="8">
              <a:spcBef>
                <a:spcPts val="0"/>
              </a:spcBef>
              <a:buSzPts val="4800"/>
              <a:buNone/>
              <a:defRPr sz="4800"/>
            </a:lvl9pPr>
          </a:lstStyle>
          <a:p/>
        </p:txBody>
      </p:sp>
      <p:sp>
        <p:nvSpPr>
          <p:cNvPr id="37" name="Shape 3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8" name="Shape 38"/>
        <p:cNvGrpSpPr/>
        <p:nvPr/>
      </p:nvGrpSpPr>
      <p:grpSpPr>
        <a:xfrm>
          <a:off x="0" y="0"/>
          <a:ext cx="0" cy="0"/>
          <a:chOff x="0" y="0"/>
          <a:chExt cx="0" cy="0"/>
        </a:xfrm>
      </p:grpSpPr>
      <p:sp>
        <p:nvSpPr>
          <p:cNvPr id="39" name="Shape 39"/>
          <p:cNvSpPr/>
          <p:nvPr/>
        </p:nvSpPr>
        <p:spPr>
          <a:xfrm>
            <a:off x="4572000" y="75"/>
            <a:ext cx="4572000" cy="51435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cxnSp>
        <p:nvCxnSpPr>
          <p:cNvPr id="40" name="Shape 40"/>
          <p:cNvCxnSpPr/>
          <p:nvPr/>
        </p:nvCxnSpPr>
        <p:spPr>
          <a:xfrm>
            <a:off x="5029675" y="4495500"/>
            <a:ext cx="468300" cy="0"/>
          </a:xfrm>
          <a:prstGeom prst="straightConnector1">
            <a:avLst/>
          </a:prstGeom>
          <a:noFill/>
          <a:ln cap="flat" cmpd="sng" w="19050">
            <a:solidFill>
              <a:schemeClr val="lt2"/>
            </a:solidFill>
            <a:prstDash val="solid"/>
            <a:round/>
            <a:headEnd len="med" w="med" type="none"/>
            <a:tailEnd len="med" w="med" type="none"/>
          </a:ln>
        </p:spPr>
      </p:cxnSp>
      <p:sp>
        <p:nvSpPr>
          <p:cNvPr id="41" name="Shape 41"/>
          <p:cNvSpPr txBox="1"/>
          <p:nvPr>
            <p:ph type="title"/>
          </p:nvPr>
        </p:nvSpPr>
        <p:spPr>
          <a:xfrm>
            <a:off x="265500" y="1205825"/>
            <a:ext cx="4045200" cy="1509600"/>
          </a:xfrm>
          <a:prstGeom prst="rect">
            <a:avLst/>
          </a:prstGeom>
        </p:spPr>
        <p:txBody>
          <a:bodyPr anchorCtr="0" anchor="b" bIns="91425" lIns="91425" rIns="91425" wrap="square" tIns="91425"/>
          <a:lstStyle>
            <a:lvl1pPr lvl="0" algn="ctr">
              <a:spcBef>
                <a:spcPts val="0"/>
              </a:spcBef>
              <a:buSzPts val="4200"/>
              <a:buNone/>
              <a:defRPr sz="4200"/>
            </a:lvl1pPr>
            <a:lvl2pPr lvl="1" algn="ctr">
              <a:spcBef>
                <a:spcPts val="0"/>
              </a:spcBef>
              <a:buSzPts val="4200"/>
              <a:buNone/>
              <a:defRPr sz="4200"/>
            </a:lvl2pPr>
            <a:lvl3pPr lvl="2" algn="ctr">
              <a:spcBef>
                <a:spcPts val="0"/>
              </a:spcBef>
              <a:buSzPts val="4200"/>
              <a:buNone/>
              <a:defRPr sz="4200"/>
            </a:lvl3pPr>
            <a:lvl4pPr lvl="3" algn="ctr">
              <a:spcBef>
                <a:spcPts val="0"/>
              </a:spcBef>
              <a:buSzPts val="4200"/>
              <a:buNone/>
              <a:defRPr sz="4200"/>
            </a:lvl4pPr>
            <a:lvl5pPr lvl="4" algn="ctr">
              <a:spcBef>
                <a:spcPts val="0"/>
              </a:spcBef>
              <a:buSzPts val="4200"/>
              <a:buNone/>
              <a:defRPr sz="4200"/>
            </a:lvl5pPr>
            <a:lvl6pPr lvl="5" algn="ctr">
              <a:spcBef>
                <a:spcPts val="0"/>
              </a:spcBef>
              <a:buSzPts val="4200"/>
              <a:buNone/>
              <a:defRPr sz="4200"/>
            </a:lvl6pPr>
            <a:lvl7pPr lvl="6" algn="ctr">
              <a:spcBef>
                <a:spcPts val="0"/>
              </a:spcBef>
              <a:buSzPts val="4200"/>
              <a:buNone/>
              <a:defRPr sz="4200"/>
            </a:lvl7pPr>
            <a:lvl8pPr lvl="7" algn="ctr">
              <a:spcBef>
                <a:spcPts val="0"/>
              </a:spcBef>
              <a:buSzPts val="4200"/>
              <a:buNone/>
              <a:defRPr sz="4200"/>
            </a:lvl8pPr>
            <a:lvl9pPr lvl="8" algn="ctr">
              <a:spcBef>
                <a:spcPts val="0"/>
              </a:spcBef>
              <a:buSzPts val="4200"/>
              <a:buNone/>
              <a:defRPr sz="4200"/>
            </a:lvl9pPr>
          </a:lstStyle>
          <a:p/>
        </p:txBody>
      </p:sp>
      <p:sp>
        <p:nvSpPr>
          <p:cNvPr id="42" name="Shape 42"/>
          <p:cNvSpPr txBox="1"/>
          <p:nvPr>
            <p:ph idx="1" type="subTitle"/>
          </p:nvPr>
        </p:nvSpPr>
        <p:spPr>
          <a:xfrm>
            <a:off x="265500" y="2769001"/>
            <a:ext cx="4045200" cy="1345500"/>
          </a:xfrm>
          <a:prstGeom prst="rect">
            <a:avLst/>
          </a:prstGeom>
        </p:spPr>
        <p:txBody>
          <a:bodyPr anchorCtr="0" anchor="t" bIns="91425" lIns="91425"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Shape 43"/>
          <p:cNvSpPr txBox="1"/>
          <p:nvPr>
            <p:ph idx="2" type="body"/>
          </p:nvPr>
        </p:nvSpPr>
        <p:spPr>
          <a:xfrm>
            <a:off x="4939500" y="724200"/>
            <a:ext cx="3837000" cy="3695100"/>
          </a:xfrm>
          <a:prstGeom prst="rect">
            <a:avLst/>
          </a:prstGeom>
        </p:spPr>
        <p:txBody>
          <a:bodyPr anchorCtr="0" anchor="ctr" bIns="91425" lIns="91425" rIns="91425" wrap="square" tIns="91425"/>
          <a:lstStyle>
            <a:lvl1pPr lvl="0">
              <a:spcBef>
                <a:spcPts val="0"/>
              </a:spcBef>
              <a:buClr>
                <a:schemeClr val="lt1"/>
              </a:buClr>
              <a:buSzPts val="1800"/>
              <a:buChar char="●"/>
              <a:defRPr>
                <a:solidFill>
                  <a:schemeClr val="lt1"/>
                </a:solidFill>
              </a:defRPr>
            </a:lvl1pPr>
            <a:lvl2pPr lvl="1">
              <a:spcBef>
                <a:spcPts val="0"/>
              </a:spcBef>
              <a:buClr>
                <a:schemeClr val="lt1"/>
              </a:buClr>
              <a:buSzPts val="1400"/>
              <a:buChar char="○"/>
              <a:defRPr>
                <a:solidFill>
                  <a:schemeClr val="lt1"/>
                </a:solidFill>
              </a:defRPr>
            </a:lvl2pPr>
            <a:lvl3pPr lvl="2">
              <a:spcBef>
                <a:spcPts val="0"/>
              </a:spcBef>
              <a:buClr>
                <a:schemeClr val="lt1"/>
              </a:buClr>
              <a:buSzPts val="1400"/>
              <a:buChar char="■"/>
              <a:defRPr>
                <a:solidFill>
                  <a:schemeClr val="lt1"/>
                </a:solidFill>
              </a:defRPr>
            </a:lvl3pPr>
            <a:lvl4pPr lvl="3">
              <a:spcBef>
                <a:spcPts val="0"/>
              </a:spcBef>
              <a:buClr>
                <a:schemeClr val="lt1"/>
              </a:buClr>
              <a:buSzPts val="1400"/>
              <a:buChar char="●"/>
              <a:defRPr>
                <a:solidFill>
                  <a:schemeClr val="lt1"/>
                </a:solidFill>
              </a:defRPr>
            </a:lvl4pPr>
            <a:lvl5pPr lvl="4">
              <a:spcBef>
                <a:spcPts val="0"/>
              </a:spcBef>
              <a:buClr>
                <a:schemeClr val="lt1"/>
              </a:buClr>
              <a:buSzPts val="1400"/>
              <a:buChar char="○"/>
              <a:defRPr>
                <a:solidFill>
                  <a:schemeClr val="lt1"/>
                </a:solidFill>
              </a:defRPr>
            </a:lvl5pPr>
            <a:lvl6pPr lvl="5">
              <a:spcBef>
                <a:spcPts val="0"/>
              </a:spcBef>
              <a:buClr>
                <a:schemeClr val="lt1"/>
              </a:buClr>
              <a:buSzPts val="1400"/>
              <a:buChar char="■"/>
              <a:defRPr>
                <a:solidFill>
                  <a:schemeClr val="lt1"/>
                </a:solidFill>
              </a:defRPr>
            </a:lvl6pPr>
            <a:lvl7pPr lvl="6">
              <a:spcBef>
                <a:spcPts val="0"/>
              </a:spcBef>
              <a:buClr>
                <a:schemeClr val="lt1"/>
              </a:buClr>
              <a:buSzPts val="1400"/>
              <a:buChar char="●"/>
              <a:defRPr>
                <a:solidFill>
                  <a:schemeClr val="lt1"/>
                </a:solidFill>
              </a:defRPr>
            </a:lvl7pPr>
            <a:lvl8pPr lvl="7">
              <a:spcBef>
                <a:spcPts val="0"/>
              </a:spcBef>
              <a:buClr>
                <a:schemeClr val="lt1"/>
              </a:buClr>
              <a:buSzPts val="1400"/>
              <a:buChar char="○"/>
              <a:defRPr>
                <a:solidFill>
                  <a:schemeClr val="lt1"/>
                </a:solidFill>
              </a:defRPr>
            </a:lvl8pPr>
            <a:lvl9pPr lvl="8">
              <a:spcBef>
                <a:spcPts val="0"/>
              </a:spcBef>
              <a:buClr>
                <a:schemeClr val="lt1"/>
              </a:buClr>
              <a:buSzPts val="1400"/>
              <a:buChar char="■"/>
              <a:defRPr>
                <a:solidFill>
                  <a:schemeClr val="lt1"/>
                </a:solidFill>
              </a:defRPr>
            </a:lvl9pPr>
          </a:lstStyle>
          <a:p/>
        </p:txBody>
      </p:sp>
      <p:sp>
        <p:nvSpPr>
          <p:cNvPr id="44" name="Shape 4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5" name="Shape 45"/>
        <p:cNvGrpSpPr/>
        <p:nvPr/>
      </p:nvGrpSpPr>
      <p:grpSpPr>
        <a:xfrm>
          <a:off x="0" y="0"/>
          <a:ext cx="0" cy="0"/>
          <a:chOff x="0" y="0"/>
          <a:chExt cx="0" cy="0"/>
        </a:xfrm>
      </p:grpSpPr>
      <p:sp>
        <p:nvSpPr>
          <p:cNvPr id="46" name="Shape 46"/>
          <p:cNvSpPr txBox="1"/>
          <p:nvPr>
            <p:ph idx="1" type="body"/>
          </p:nvPr>
        </p:nvSpPr>
        <p:spPr>
          <a:xfrm>
            <a:off x="311700" y="4236825"/>
            <a:ext cx="5998800" cy="598800"/>
          </a:xfrm>
          <a:prstGeom prst="rect">
            <a:avLst/>
          </a:prstGeom>
        </p:spPr>
        <p:txBody>
          <a:bodyPr anchorCtr="0" anchor="ctr" bIns="91425" lIns="91425" rIns="91425" wrap="square" tIns="91425"/>
          <a:lstStyle>
            <a:lvl1pPr lvl="0">
              <a:lnSpc>
                <a:spcPct val="100000"/>
              </a:lnSpc>
              <a:spcBef>
                <a:spcPts val="0"/>
              </a:spcBef>
              <a:spcAft>
                <a:spcPts val="0"/>
              </a:spcAft>
              <a:buSzPts val="2100"/>
              <a:buNone/>
              <a:defRPr sz="2100"/>
            </a:lvl1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lvl="1">
              <a:lnSpc>
                <a:spcPct val="115000"/>
              </a:lnSpc>
              <a:spcBef>
                <a:spcPts val="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lvl="2">
              <a:lnSpc>
                <a:spcPct val="115000"/>
              </a:lnSpc>
              <a:spcBef>
                <a:spcPts val="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lvl="3">
              <a:lnSpc>
                <a:spcPct val="115000"/>
              </a:lnSpc>
              <a:spcBef>
                <a:spcPts val="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lvl="4">
              <a:lnSpc>
                <a:spcPct val="115000"/>
              </a:lnSpc>
              <a:spcBef>
                <a:spcPts val="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lvl="5">
              <a:lnSpc>
                <a:spcPct val="115000"/>
              </a:lnSpc>
              <a:spcBef>
                <a:spcPts val="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lvl="6">
              <a:lnSpc>
                <a:spcPct val="115000"/>
              </a:lnSpc>
              <a:spcBef>
                <a:spcPts val="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lvl="7">
              <a:lnSpc>
                <a:spcPct val="115000"/>
              </a:lnSpc>
              <a:spcBef>
                <a:spcPts val="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lvl="8">
              <a:lnSpc>
                <a:spcPct val="115000"/>
              </a:lnSpc>
              <a:spcBef>
                <a:spcPts val="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indent="0" lvl="0" marL="0" algn="r">
              <a:spcBef>
                <a:spcPts val="0"/>
              </a:spcBef>
              <a:buNone/>
            </a:pPr>
            <a:fld id="{00000000-1234-1234-1234-123412341234}" type="slidenum">
              <a:rPr lang="en" sz="1000">
                <a:solidFill>
                  <a:schemeClr val="dk1"/>
                </a:solidFill>
                <a:latin typeface="Proxima Nova"/>
                <a:ea typeface="Proxima Nova"/>
                <a:cs typeface="Proxima Nova"/>
                <a:sym typeface="Proxima Nova"/>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6.png"/><Relationship Id="rId6" Type="http://schemas.openxmlformats.org/officeDocument/2006/relationships/image" Target="../media/image25.png"/><Relationship Id="rId7"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gif"/><Relationship Id="rId4" Type="http://schemas.openxmlformats.org/officeDocument/2006/relationships/image" Target="../media/image21.gif"/><Relationship Id="rId5" Type="http://schemas.openxmlformats.org/officeDocument/2006/relationships/image" Target="../media/image22.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4.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5.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4.png"/><Relationship Id="rId7"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11.png"/><Relationship Id="rId7"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Shape 59"/>
          <p:cNvSpPr txBox="1"/>
          <p:nvPr>
            <p:ph type="ctrTitle"/>
          </p:nvPr>
        </p:nvSpPr>
        <p:spPr>
          <a:xfrm>
            <a:off x="510450" y="1257300"/>
            <a:ext cx="8123100" cy="1588500"/>
          </a:xfrm>
          <a:prstGeom prst="rect">
            <a:avLst/>
          </a:prstGeom>
        </p:spPr>
        <p:txBody>
          <a:bodyPr anchorCtr="0" anchor="b" bIns="91425" lIns="91425" rIns="91425" wrap="square" tIns="91425">
            <a:noAutofit/>
          </a:bodyPr>
          <a:lstStyle/>
          <a:p>
            <a:pPr indent="0" lvl="0" marL="0" rtl="0">
              <a:spcBef>
                <a:spcPts val="0"/>
              </a:spcBef>
              <a:buNone/>
            </a:pPr>
            <a:r>
              <a:rPr b="1" lang="en"/>
              <a:t>MODELS OF THE NEURON</a:t>
            </a:r>
            <a:br>
              <a:rPr lang="en"/>
            </a:br>
            <a:r>
              <a:rPr lang="en"/>
              <a:t>Project 2</a:t>
            </a:r>
          </a:p>
        </p:txBody>
      </p:sp>
      <p:sp>
        <p:nvSpPr>
          <p:cNvPr id="60" name="Shape 60"/>
          <p:cNvSpPr txBox="1"/>
          <p:nvPr>
            <p:ph idx="1" type="subTitle"/>
          </p:nvPr>
        </p:nvSpPr>
        <p:spPr>
          <a:xfrm>
            <a:off x="510450" y="3182313"/>
            <a:ext cx="8123100" cy="630000"/>
          </a:xfrm>
          <a:prstGeom prst="rect">
            <a:avLst/>
          </a:prstGeom>
        </p:spPr>
        <p:txBody>
          <a:bodyPr anchorCtr="0" anchor="t" bIns="91425" lIns="91425" rIns="91425" wrap="square" tIns="91425">
            <a:noAutofit/>
          </a:bodyPr>
          <a:lstStyle/>
          <a:p>
            <a:pPr indent="0" lvl="0" marL="0" rtl="0">
              <a:spcBef>
                <a:spcPts val="0"/>
              </a:spcBef>
              <a:buNone/>
            </a:pPr>
            <a:r>
              <a:rPr lang="en"/>
              <a:t>The TMNT • 12.06(or 08?).2017</a:t>
            </a:r>
          </a:p>
          <a:p>
            <a:pPr indent="0" lvl="0" marL="0" rtl="0">
              <a:spcBef>
                <a:spcPts val="0"/>
              </a:spcBef>
              <a:buNone/>
            </a:pPr>
            <a:r>
              <a:rPr lang="en" sz="1400"/>
              <a:t>Jing Xuan Lim | Simon Orozco | Seony Han</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Shape 141"/>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sz="2200"/>
              <a:t>Speed </a:t>
            </a:r>
            <a:r>
              <a:rPr lang="en" sz="2200"/>
              <a:t>(r)</a:t>
            </a:r>
            <a:r>
              <a:rPr lang="en" sz="2200"/>
              <a:t> contributes a model in explaining multimodal cell firing</a:t>
            </a:r>
          </a:p>
        </p:txBody>
      </p:sp>
      <p:sp>
        <p:nvSpPr>
          <p:cNvPr id="142" name="Shape 142"/>
          <p:cNvSpPr txBox="1"/>
          <p:nvPr>
            <p:ph idx="1" type="body"/>
          </p:nvPr>
        </p:nvSpPr>
        <p:spPr>
          <a:xfrm>
            <a:off x="6238050" y="1537775"/>
            <a:ext cx="1376700" cy="2571600"/>
          </a:xfrm>
          <a:prstGeom prst="rect">
            <a:avLst/>
          </a:prstGeom>
        </p:spPr>
        <p:txBody>
          <a:bodyPr anchorCtr="0" anchor="t" bIns="91425" lIns="91425" rIns="91425" wrap="square" tIns="91425">
            <a:noAutofit/>
          </a:bodyPr>
          <a:lstStyle/>
          <a:p>
            <a:pPr indent="0" lvl="0" marL="0">
              <a:spcBef>
                <a:spcPts val="0"/>
              </a:spcBef>
              <a:spcAft>
                <a:spcPts val="0"/>
              </a:spcAft>
              <a:buNone/>
            </a:pPr>
            <a:r>
              <a:rPr lang="en" sz="1400"/>
              <a:t>Base</a:t>
            </a:r>
          </a:p>
          <a:p>
            <a:pPr indent="0" lvl="0" marL="0">
              <a:spcBef>
                <a:spcPts val="0"/>
              </a:spcBef>
              <a:spcAft>
                <a:spcPts val="0"/>
              </a:spcAft>
              <a:buNone/>
            </a:pPr>
            <a:r>
              <a:rPr lang="en" sz="1400"/>
              <a:t>Base, r</a:t>
            </a:r>
          </a:p>
          <a:p>
            <a:pPr indent="0" lvl="0" marL="0">
              <a:spcBef>
                <a:spcPts val="0"/>
              </a:spcBef>
              <a:spcAft>
                <a:spcPts val="0"/>
              </a:spcAft>
              <a:buNone/>
            </a:pPr>
            <a:r>
              <a:rPr lang="en" sz="1400"/>
              <a:t>Base, r2</a:t>
            </a:r>
          </a:p>
          <a:p>
            <a:pPr indent="0" lvl="0" marL="0">
              <a:spcBef>
                <a:spcPts val="0"/>
              </a:spcBef>
              <a:spcAft>
                <a:spcPts val="0"/>
              </a:spcAft>
              <a:buNone/>
            </a:pPr>
            <a:r>
              <a:rPr lang="en" sz="1400"/>
              <a:t>Base -xN</a:t>
            </a:r>
          </a:p>
          <a:p>
            <a:pPr indent="0" lvl="0" marL="0">
              <a:spcBef>
                <a:spcPts val="0"/>
              </a:spcBef>
              <a:spcAft>
                <a:spcPts val="0"/>
              </a:spcAft>
              <a:buNone/>
            </a:pPr>
            <a:r>
              <a:rPr lang="en" sz="1400"/>
              <a:t>Base -xN - yN</a:t>
            </a:r>
          </a:p>
        </p:txBody>
      </p:sp>
      <p:pic>
        <p:nvPicPr>
          <p:cNvPr id="143" name="Shape 143"/>
          <p:cNvPicPr preferRelativeResize="0"/>
          <p:nvPr/>
        </p:nvPicPr>
        <p:blipFill>
          <a:blip r:embed="rId3">
            <a:alphaModFix/>
          </a:blip>
          <a:stretch>
            <a:fillRect/>
          </a:stretch>
        </p:blipFill>
        <p:spPr>
          <a:xfrm>
            <a:off x="678199" y="3131826"/>
            <a:ext cx="2512726" cy="1883980"/>
          </a:xfrm>
          <a:prstGeom prst="rect">
            <a:avLst/>
          </a:prstGeom>
          <a:noFill/>
          <a:ln>
            <a:noFill/>
          </a:ln>
        </p:spPr>
      </p:pic>
      <p:cxnSp>
        <p:nvCxnSpPr>
          <p:cNvPr id="144" name="Shape 144"/>
          <p:cNvCxnSpPr/>
          <p:nvPr/>
        </p:nvCxnSpPr>
        <p:spPr>
          <a:xfrm>
            <a:off x="5983650" y="1760500"/>
            <a:ext cx="254400" cy="0"/>
          </a:xfrm>
          <a:prstGeom prst="straightConnector1">
            <a:avLst/>
          </a:prstGeom>
          <a:noFill/>
          <a:ln cap="flat" cmpd="sng" w="28575">
            <a:solidFill>
              <a:srgbClr val="0000FF"/>
            </a:solidFill>
            <a:prstDash val="solid"/>
            <a:round/>
            <a:headEnd len="lg" w="lg" type="none"/>
            <a:tailEnd len="lg" w="lg" type="none"/>
          </a:ln>
        </p:spPr>
      </p:cxnSp>
      <p:cxnSp>
        <p:nvCxnSpPr>
          <p:cNvPr id="145" name="Shape 145"/>
          <p:cNvCxnSpPr/>
          <p:nvPr/>
        </p:nvCxnSpPr>
        <p:spPr>
          <a:xfrm>
            <a:off x="5983650" y="2010750"/>
            <a:ext cx="254400" cy="0"/>
          </a:xfrm>
          <a:prstGeom prst="straightConnector1">
            <a:avLst/>
          </a:prstGeom>
          <a:noFill/>
          <a:ln cap="flat" cmpd="sng" w="28575">
            <a:solidFill>
              <a:srgbClr val="FF0000"/>
            </a:solidFill>
            <a:prstDash val="solid"/>
            <a:round/>
            <a:headEnd len="lg" w="lg" type="none"/>
            <a:tailEnd len="lg" w="lg" type="none"/>
          </a:ln>
        </p:spPr>
      </p:cxnSp>
      <p:cxnSp>
        <p:nvCxnSpPr>
          <p:cNvPr id="146" name="Shape 146"/>
          <p:cNvCxnSpPr/>
          <p:nvPr/>
        </p:nvCxnSpPr>
        <p:spPr>
          <a:xfrm>
            <a:off x="5983650" y="2261925"/>
            <a:ext cx="254400" cy="0"/>
          </a:xfrm>
          <a:prstGeom prst="straightConnector1">
            <a:avLst/>
          </a:prstGeom>
          <a:noFill/>
          <a:ln cap="flat" cmpd="sng" w="28575">
            <a:solidFill>
              <a:srgbClr val="FFFF00"/>
            </a:solidFill>
            <a:prstDash val="solid"/>
            <a:round/>
            <a:headEnd len="lg" w="lg" type="none"/>
            <a:tailEnd len="lg" w="lg" type="none"/>
          </a:ln>
        </p:spPr>
      </p:cxnSp>
      <p:cxnSp>
        <p:nvCxnSpPr>
          <p:cNvPr id="147" name="Shape 147"/>
          <p:cNvCxnSpPr/>
          <p:nvPr/>
        </p:nvCxnSpPr>
        <p:spPr>
          <a:xfrm>
            <a:off x="5983650" y="2473925"/>
            <a:ext cx="254400" cy="0"/>
          </a:xfrm>
          <a:prstGeom prst="straightConnector1">
            <a:avLst/>
          </a:prstGeom>
          <a:noFill/>
          <a:ln cap="flat" cmpd="sng" w="28575">
            <a:solidFill>
              <a:srgbClr val="9900FF"/>
            </a:solidFill>
            <a:prstDash val="solid"/>
            <a:round/>
            <a:headEnd len="lg" w="lg" type="none"/>
            <a:tailEnd len="lg" w="lg" type="none"/>
          </a:ln>
        </p:spPr>
      </p:cxnSp>
      <p:cxnSp>
        <p:nvCxnSpPr>
          <p:cNvPr id="148" name="Shape 148"/>
          <p:cNvCxnSpPr/>
          <p:nvPr/>
        </p:nvCxnSpPr>
        <p:spPr>
          <a:xfrm>
            <a:off x="5983650" y="2733975"/>
            <a:ext cx="254400" cy="0"/>
          </a:xfrm>
          <a:prstGeom prst="straightConnector1">
            <a:avLst/>
          </a:prstGeom>
          <a:noFill/>
          <a:ln cap="flat" cmpd="sng" w="28575">
            <a:solidFill>
              <a:srgbClr val="00FF00"/>
            </a:solidFill>
            <a:prstDash val="solid"/>
            <a:round/>
            <a:headEnd len="lg" w="lg" type="none"/>
            <a:tailEnd len="lg" w="lg" type="none"/>
          </a:ln>
        </p:spPr>
      </p:cxnSp>
      <p:sp>
        <p:nvSpPr>
          <p:cNvPr id="149" name="Shape 149"/>
          <p:cNvSpPr txBox="1"/>
          <p:nvPr/>
        </p:nvSpPr>
        <p:spPr>
          <a:xfrm>
            <a:off x="5871550" y="1132800"/>
            <a:ext cx="2672700" cy="721500"/>
          </a:xfrm>
          <a:prstGeom prst="rect">
            <a:avLst/>
          </a:prstGeom>
          <a:noFill/>
          <a:ln>
            <a:noFill/>
          </a:ln>
        </p:spPr>
        <p:txBody>
          <a:bodyPr anchorCtr="0" anchor="t" bIns="91425" lIns="91425" rIns="91425" wrap="square" tIns="91425">
            <a:noAutofit/>
          </a:bodyPr>
          <a:lstStyle/>
          <a:p>
            <a:pPr indent="0" lvl="0" marL="0" rtl="0">
              <a:lnSpc>
                <a:spcPct val="115000"/>
              </a:lnSpc>
              <a:spcBef>
                <a:spcPts val="0"/>
              </a:spcBef>
              <a:spcAft>
                <a:spcPts val="1600"/>
              </a:spcAft>
              <a:buNone/>
            </a:pPr>
            <a:r>
              <a:rPr lang="en">
                <a:solidFill>
                  <a:schemeClr val="accent3"/>
                </a:solidFill>
                <a:latin typeface="Proxima Nova"/>
                <a:ea typeface="Proxima Nova"/>
                <a:cs typeface="Proxima Nova"/>
                <a:sym typeface="Proxima Nova"/>
              </a:rPr>
              <a:t>Base = xN, yN, xN2, yN2, xN*yN</a:t>
            </a:r>
          </a:p>
        </p:txBody>
      </p:sp>
      <p:pic>
        <p:nvPicPr>
          <p:cNvPr id="150" name="Shape 150"/>
          <p:cNvPicPr preferRelativeResize="0"/>
          <p:nvPr/>
        </p:nvPicPr>
        <p:blipFill>
          <a:blip r:embed="rId4">
            <a:alphaModFix/>
          </a:blip>
          <a:stretch>
            <a:fillRect/>
          </a:stretch>
        </p:blipFill>
        <p:spPr>
          <a:xfrm>
            <a:off x="3320963" y="3082400"/>
            <a:ext cx="2420551" cy="1928224"/>
          </a:xfrm>
          <a:prstGeom prst="rect">
            <a:avLst/>
          </a:prstGeom>
          <a:noFill/>
          <a:ln>
            <a:noFill/>
          </a:ln>
        </p:spPr>
      </p:pic>
      <p:pic>
        <p:nvPicPr>
          <p:cNvPr id="151" name="Shape 151"/>
          <p:cNvPicPr preferRelativeResize="0"/>
          <p:nvPr/>
        </p:nvPicPr>
        <p:blipFill>
          <a:blip r:embed="rId5">
            <a:alphaModFix/>
          </a:blip>
          <a:stretch>
            <a:fillRect/>
          </a:stretch>
        </p:blipFill>
        <p:spPr>
          <a:xfrm>
            <a:off x="5771962" y="3082394"/>
            <a:ext cx="2308874" cy="1928233"/>
          </a:xfrm>
          <a:prstGeom prst="rect">
            <a:avLst/>
          </a:prstGeom>
          <a:noFill/>
          <a:ln>
            <a:noFill/>
          </a:ln>
        </p:spPr>
      </p:pic>
      <p:pic>
        <p:nvPicPr>
          <p:cNvPr id="152" name="Shape 152"/>
          <p:cNvPicPr preferRelativeResize="0"/>
          <p:nvPr/>
        </p:nvPicPr>
        <p:blipFill>
          <a:blip r:embed="rId6">
            <a:alphaModFix/>
          </a:blip>
          <a:stretch>
            <a:fillRect/>
          </a:stretch>
        </p:blipFill>
        <p:spPr>
          <a:xfrm>
            <a:off x="3274875" y="1108048"/>
            <a:ext cx="2512726" cy="1884028"/>
          </a:xfrm>
          <a:prstGeom prst="rect">
            <a:avLst/>
          </a:prstGeom>
          <a:noFill/>
          <a:ln>
            <a:noFill/>
          </a:ln>
        </p:spPr>
      </p:pic>
      <p:pic>
        <p:nvPicPr>
          <p:cNvPr id="153" name="Shape 153"/>
          <p:cNvPicPr preferRelativeResize="0"/>
          <p:nvPr/>
        </p:nvPicPr>
        <p:blipFill>
          <a:blip r:embed="rId7">
            <a:alphaModFix/>
          </a:blip>
          <a:stretch>
            <a:fillRect/>
          </a:stretch>
        </p:blipFill>
        <p:spPr>
          <a:xfrm>
            <a:off x="678199" y="1132800"/>
            <a:ext cx="2512720" cy="18839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Shape 158"/>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t>Generalized Linear Models (GLMs)</a:t>
            </a:r>
          </a:p>
        </p:txBody>
      </p:sp>
      <p:sp>
        <p:nvSpPr>
          <p:cNvPr id="159" name="Shape 159"/>
          <p:cNvSpPr txBox="1"/>
          <p:nvPr>
            <p:ph idx="1" type="body"/>
          </p:nvPr>
        </p:nvSpPr>
        <p:spPr>
          <a:xfrm>
            <a:off x="1440975" y="1017725"/>
            <a:ext cx="5990100" cy="3416400"/>
          </a:xfrm>
          <a:prstGeom prst="rect">
            <a:avLst/>
          </a:prstGeom>
        </p:spPr>
        <p:txBody>
          <a:bodyPr anchorCtr="0" anchor="t" bIns="91425" lIns="91425" rIns="91425" wrap="square" tIns="91425">
            <a:noAutofit/>
          </a:bodyPr>
          <a:lstStyle/>
          <a:p>
            <a:pPr indent="0" lvl="0" marL="0" rtl="0">
              <a:spcBef>
                <a:spcPts val="0"/>
              </a:spcBef>
              <a:spcAft>
                <a:spcPts val="0"/>
              </a:spcAft>
              <a:buNone/>
            </a:pPr>
            <a:r>
              <a:rPr b="1" lang="en" u="sng"/>
              <a:t>Model 1</a:t>
            </a: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b="1" lang="en" u="sng"/>
              <a:t>Model 2</a:t>
            </a: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a:spcBef>
                <a:spcPts val="0"/>
              </a:spcBef>
              <a:spcAft>
                <a:spcPts val="0"/>
              </a:spcAft>
              <a:buNone/>
            </a:pPr>
            <a:r>
              <a:rPr b="1" lang="en" u="sng"/>
              <a:t>Model 3</a:t>
            </a:r>
          </a:p>
          <a:p>
            <a:pPr indent="0" lvl="0" marL="0">
              <a:spcBef>
                <a:spcPts val="0"/>
              </a:spcBef>
              <a:spcAft>
                <a:spcPts val="0"/>
              </a:spcAft>
              <a:buNone/>
            </a:pPr>
            <a:r>
              <a:t/>
            </a:r>
            <a:endParaRPr/>
          </a:p>
        </p:txBody>
      </p:sp>
      <p:pic>
        <p:nvPicPr>
          <p:cNvPr id="160" name="Shape 160"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3">
            <a:alphaModFix/>
          </a:blip>
          <a:stretch>
            <a:fillRect/>
          </a:stretch>
        </p:blipFill>
        <p:spPr>
          <a:xfrm>
            <a:off x="1741388" y="1461825"/>
            <a:ext cx="5648325" cy="752475"/>
          </a:xfrm>
          <a:prstGeom prst="rect">
            <a:avLst/>
          </a:prstGeom>
          <a:noFill/>
          <a:ln>
            <a:noFill/>
          </a:ln>
        </p:spPr>
      </p:pic>
      <p:pic>
        <p:nvPicPr>
          <p:cNvPr id="161" name="Shape 161"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4">
            <a:alphaModFix/>
          </a:blip>
          <a:stretch>
            <a:fillRect/>
          </a:stretch>
        </p:blipFill>
        <p:spPr>
          <a:xfrm>
            <a:off x="1741375" y="2748763"/>
            <a:ext cx="5648325" cy="752475"/>
          </a:xfrm>
          <a:prstGeom prst="rect">
            <a:avLst/>
          </a:prstGeom>
          <a:noFill/>
          <a:ln>
            <a:noFill/>
          </a:ln>
        </p:spPr>
      </p:pic>
      <p:pic>
        <p:nvPicPr>
          <p:cNvPr id="162" name="Shape 162"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5">
            <a:alphaModFix/>
          </a:blip>
          <a:stretch>
            <a:fillRect/>
          </a:stretch>
        </p:blipFill>
        <p:spPr>
          <a:xfrm>
            <a:off x="1741388" y="3984025"/>
            <a:ext cx="5648325" cy="752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Shape 167"/>
          <p:cNvSpPr txBox="1"/>
          <p:nvPr>
            <p:ph type="title"/>
          </p:nvPr>
        </p:nvSpPr>
        <p:spPr>
          <a:xfrm>
            <a:off x="510450" y="2057400"/>
            <a:ext cx="8123100" cy="778800"/>
          </a:xfrm>
          <a:prstGeom prst="rect">
            <a:avLst/>
          </a:prstGeom>
        </p:spPr>
        <p:txBody>
          <a:bodyPr anchorCtr="0" anchor="b" bIns="91425" lIns="91425" rIns="91425" wrap="square" tIns="91425">
            <a:noAutofit/>
          </a:bodyPr>
          <a:lstStyle/>
          <a:p>
            <a:pPr indent="0" lvl="0" marL="0">
              <a:spcBef>
                <a:spcPts val="0"/>
              </a:spcBef>
              <a:buNone/>
            </a:pPr>
            <a:r>
              <a:rPr lang="en"/>
              <a:t>Results</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Shape 172"/>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sz="2200"/>
              <a:t>High dependence on x and y coordinate and moderate dependence on short term history</a:t>
            </a:r>
          </a:p>
        </p:txBody>
      </p:sp>
      <p:pic>
        <p:nvPicPr>
          <p:cNvPr id="173" name="Shape 173"/>
          <p:cNvPicPr preferRelativeResize="0"/>
          <p:nvPr/>
        </p:nvPicPr>
        <p:blipFill>
          <a:blip r:embed="rId3">
            <a:alphaModFix/>
          </a:blip>
          <a:stretch>
            <a:fillRect/>
          </a:stretch>
        </p:blipFill>
        <p:spPr>
          <a:xfrm>
            <a:off x="1603413" y="1383950"/>
            <a:ext cx="7228878" cy="3416401"/>
          </a:xfrm>
          <a:prstGeom prst="rect">
            <a:avLst/>
          </a:prstGeom>
          <a:noFill/>
          <a:ln>
            <a:noFill/>
          </a:ln>
        </p:spPr>
      </p:pic>
      <p:pic>
        <p:nvPicPr>
          <p:cNvPr id="174" name="Shape 174"/>
          <p:cNvPicPr preferRelativeResize="0"/>
          <p:nvPr/>
        </p:nvPicPr>
        <p:blipFill rotWithShape="1">
          <a:blip r:embed="rId4">
            <a:alphaModFix/>
          </a:blip>
          <a:srcRect b="56101" l="59701" r="24619" t="5812"/>
          <a:stretch/>
        </p:blipFill>
        <p:spPr>
          <a:xfrm>
            <a:off x="578650" y="2269188"/>
            <a:ext cx="1433749" cy="164592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Shape 179"/>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sz="2200"/>
              <a:t>High dependence on x and y coordinate and moderate dependence on short term history</a:t>
            </a:r>
          </a:p>
          <a:p>
            <a:pPr indent="0" lvl="0" marL="0">
              <a:spcBef>
                <a:spcPts val="0"/>
              </a:spcBef>
              <a:buNone/>
            </a:pPr>
            <a:r>
              <a:t/>
            </a:r>
            <a:endParaRPr sz="2200"/>
          </a:p>
        </p:txBody>
      </p:sp>
      <p:pic>
        <p:nvPicPr>
          <p:cNvPr id="180" name="Shape 180"/>
          <p:cNvPicPr preferRelativeResize="0"/>
          <p:nvPr/>
        </p:nvPicPr>
        <p:blipFill>
          <a:blip r:embed="rId3">
            <a:alphaModFix/>
          </a:blip>
          <a:stretch>
            <a:fillRect/>
          </a:stretch>
        </p:blipFill>
        <p:spPr>
          <a:xfrm>
            <a:off x="1603429" y="1377475"/>
            <a:ext cx="7228871" cy="3416401"/>
          </a:xfrm>
          <a:prstGeom prst="rect">
            <a:avLst/>
          </a:prstGeom>
          <a:noFill/>
          <a:ln>
            <a:noFill/>
          </a:ln>
        </p:spPr>
      </p:pic>
      <p:pic>
        <p:nvPicPr>
          <p:cNvPr id="181" name="Shape 181"/>
          <p:cNvPicPr preferRelativeResize="0"/>
          <p:nvPr/>
        </p:nvPicPr>
        <p:blipFill rotWithShape="1">
          <a:blip r:embed="rId4">
            <a:alphaModFix/>
          </a:blip>
          <a:srcRect b="8938" l="75731" r="8589" t="52974"/>
          <a:stretch/>
        </p:blipFill>
        <p:spPr>
          <a:xfrm>
            <a:off x="578650" y="2294863"/>
            <a:ext cx="1433749" cy="164592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Shape 186"/>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t>What are the cells encoding?</a:t>
            </a:r>
          </a:p>
        </p:txBody>
      </p:sp>
      <p:sp>
        <p:nvSpPr>
          <p:cNvPr id="187" name="Shape 187"/>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a:t>xN: strong</a:t>
            </a:r>
          </a:p>
          <a:p>
            <a:pPr indent="-342900" lvl="0" marL="457200" rtl="0">
              <a:spcBef>
                <a:spcPts val="0"/>
              </a:spcBef>
              <a:spcAft>
                <a:spcPts val="0"/>
              </a:spcAft>
              <a:buSzPts val="1800"/>
              <a:buChar char="-"/>
            </a:pPr>
            <a:r>
              <a:rPr lang="en"/>
              <a:t>yN: strong</a:t>
            </a:r>
          </a:p>
          <a:p>
            <a:pPr indent="-342900" lvl="0" marL="457200" rtl="0">
              <a:spcBef>
                <a:spcPts val="0"/>
              </a:spcBef>
              <a:spcAft>
                <a:spcPts val="0"/>
              </a:spcAft>
              <a:buSzPts val="1800"/>
              <a:buChar char="-"/>
            </a:pPr>
            <a:r>
              <a:rPr lang="en"/>
              <a:t>xN</a:t>
            </a:r>
            <a:r>
              <a:rPr baseline="30000" lang="en"/>
              <a:t>2</a:t>
            </a:r>
            <a:r>
              <a:rPr lang="en"/>
              <a:t>: strong</a:t>
            </a:r>
          </a:p>
          <a:p>
            <a:pPr indent="-342900" lvl="0" marL="457200" rtl="0">
              <a:spcBef>
                <a:spcPts val="0"/>
              </a:spcBef>
              <a:spcAft>
                <a:spcPts val="0"/>
              </a:spcAft>
              <a:buSzPts val="1800"/>
              <a:buChar char="-"/>
            </a:pPr>
            <a:r>
              <a:rPr lang="en"/>
              <a:t>y</a:t>
            </a:r>
            <a:r>
              <a:rPr lang="en"/>
              <a:t>N</a:t>
            </a:r>
            <a:r>
              <a:rPr baseline="30000" lang="en"/>
              <a:t>2</a:t>
            </a:r>
            <a:r>
              <a:rPr lang="en"/>
              <a:t>: strong</a:t>
            </a:r>
          </a:p>
          <a:p>
            <a:pPr indent="-342900" lvl="0" marL="457200" rtl="0">
              <a:spcBef>
                <a:spcPts val="0"/>
              </a:spcBef>
              <a:spcAft>
                <a:spcPts val="0"/>
              </a:spcAft>
              <a:buSzPts val="1800"/>
              <a:buChar char="-"/>
            </a:pPr>
            <a:r>
              <a:rPr lang="en"/>
              <a:t>xN·yN: strong</a:t>
            </a:r>
          </a:p>
          <a:p>
            <a:pPr indent="-342900" lvl="0" marL="457200" rtl="0">
              <a:spcBef>
                <a:spcPts val="0"/>
              </a:spcBef>
              <a:spcAft>
                <a:spcPts val="0"/>
              </a:spcAft>
              <a:buSzPts val="1800"/>
              <a:buChar char="-"/>
            </a:pPr>
            <a:r>
              <a:rPr lang="en"/>
              <a:t>Speed (r): moderate (unimodal), low (multimodal)</a:t>
            </a:r>
          </a:p>
          <a:p>
            <a:pPr indent="-342900" lvl="0" marL="457200" rtl="0">
              <a:spcBef>
                <a:spcPts val="0"/>
              </a:spcBef>
              <a:spcAft>
                <a:spcPts val="0"/>
              </a:spcAft>
              <a:buSzPts val="1800"/>
              <a:buChar char="-"/>
            </a:pPr>
            <a:r>
              <a:rPr lang="en"/>
              <a:t>Heading (phi): low (unimodal/multimodal)</a:t>
            </a:r>
          </a:p>
          <a:p>
            <a:pPr indent="-342900" lvl="0" marL="457200" rtl="0">
              <a:spcBef>
                <a:spcPts val="0"/>
              </a:spcBef>
              <a:spcAft>
                <a:spcPts val="0"/>
              </a:spcAft>
              <a:buSzPts val="1800"/>
              <a:buChar char="-"/>
            </a:pPr>
            <a:r>
              <a:rPr lang="en"/>
              <a:t>Velocity (vxN, vyN): low (unimodal/multimodal)</a:t>
            </a:r>
          </a:p>
          <a:p>
            <a:pPr indent="-342900" lvl="0" marL="457200" rtl="0">
              <a:spcBef>
                <a:spcPts val="0"/>
              </a:spcBef>
              <a:spcAft>
                <a:spcPts val="0"/>
              </a:spcAft>
              <a:buSzPts val="1800"/>
              <a:buChar char="-"/>
            </a:pPr>
            <a:r>
              <a:rPr lang="en"/>
              <a:t>Short term history (5-20 ms): moderate-to-strong</a:t>
            </a:r>
          </a:p>
          <a:p>
            <a:pPr indent="-342900" lvl="0" marL="457200" rtl="0">
              <a:spcBef>
                <a:spcPts val="0"/>
              </a:spcBef>
              <a:spcAft>
                <a:spcPts val="0"/>
              </a:spcAft>
              <a:buSzPts val="1800"/>
              <a:buChar char="-"/>
            </a:pPr>
            <a:r>
              <a:rPr lang="en"/>
              <a:t>Medium term history (90-140): low</a:t>
            </a:r>
          </a:p>
          <a:p>
            <a:pPr indent="-342900" lvl="0" marL="457200">
              <a:spcBef>
                <a:spcPts val="0"/>
              </a:spcBef>
              <a:buSzPts val="1800"/>
              <a:buChar char="-"/>
            </a:pPr>
            <a:r>
              <a:rPr lang="en"/>
              <a:t>Long term history: very low</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Shape 192"/>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sz="2200"/>
              <a:t>Models were able to better explain spiking activity of neurons they were made for</a:t>
            </a:r>
          </a:p>
        </p:txBody>
      </p:sp>
      <p:pic>
        <p:nvPicPr>
          <p:cNvPr id="193" name="Shape 193"/>
          <p:cNvPicPr preferRelativeResize="0"/>
          <p:nvPr/>
        </p:nvPicPr>
        <p:blipFill>
          <a:blip r:embed="rId3">
            <a:alphaModFix/>
          </a:blip>
          <a:stretch>
            <a:fillRect/>
          </a:stretch>
        </p:blipFill>
        <p:spPr>
          <a:xfrm>
            <a:off x="311700" y="1355800"/>
            <a:ext cx="4243612" cy="3213075"/>
          </a:xfrm>
          <a:prstGeom prst="rect">
            <a:avLst/>
          </a:prstGeom>
          <a:noFill/>
          <a:ln>
            <a:noFill/>
          </a:ln>
        </p:spPr>
      </p:pic>
      <p:pic>
        <p:nvPicPr>
          <p:cNvPr id="194" name="Shape 194"/>
          <p:cNvPicPr preferRelativeResize="0"/>
          <p:nvPr/>
        </p:nvPicPr>
        <p:blipFill>
          <a:blip r:embed="rId4">
            <a:alphaModFix/>
          </a:blip>
          <a:stretch>
            <a:fillRect/>
          </a:stretch>
        </p:blipFill>
        <p:spPr>
          <a:xfrm>
            <a:off x="4546553" y="1355800"/>
            <a:ext cx="4285746" cy="3213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pic>
        <p:nvPicPr>
          <p:cNvPr id="199" name="Shape 199"/>
          <p:cNvPicPr preferRelativeResize="0"/>
          <p:nvPr/>
        </p:nvPicPr>
        <p:blipFill>
          <a:blip r:embed="rId3">
            <a:alphaModFix/>
          </a:blip>
          <a:stretch>
            <a:fillRect/>
          </a:stretch>
        </p:blipFill>
        <p:spPr>
          <a:xfrm>
            <a:off x="604700" y="1465875"/>
            <a:ext cx="7934595" cy="3173076"/>
          </a:xfrm>
          <a:prstGeom prst="rect">
            <a:avLst/>
          </a:prstGeom>
          <a:noFill/>
          <a:ln>
            <a:noFill/>
          </a:ln>
        </p:spPr>
      </p:pic>
      <p:sp>
        <p:nvSpPr>
          <p:cNvPr id="200" name="Shape 200"/>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sz="2400"/>
              <a:t>Models better explained unimodal neurons than multimodal neurons</a:t>
            </a:r>
          </a:p>
        </p:txBody>
      </p:sp>
      <p:cxnSp>
        <p:nvCxnSpPr>
          <p:cNvPr id="201" name="Shape 201"/>
          <p:cNvCxnSpPr/>
          <p:nvPr/>
        </p:nvCxnSpPr>
        <p:spPr>
          <a:xfrm rot="10800000">
            <a:off x="5581800" y="4495600"/>
            <a:ext cx="6300" cy="225000"/>
          </a:xfrm>
          <a:prstGeom prst="straightConnector1">
            <a:avLst/>
          </a:prstGeom>
          <a:noFill/>
          <a:ln cap="flat" cmpd="sng" w="9525">
            <a:solidFill>
              <a:srgbClr val="FF0000"/>
            </a:solidFill>
            <a:prstDash val="solid"/>
            <a:round/>
            <a:headEnd len="lg" w="lg" type="none"/>
            <a:tailEnd len="lg" w="lg" type="triangle"/>
          </a:ln>
        </p:spPr>
      </p:cxnSp>
      <p:cxnSp>
        <p:nvCxnSpPr>
          <p:cNvPr id="202" name="Shape 202"/>
          <p:cNvCxnSpPr/>
          <p:nvPr/>
        </p:nvCxnSpPr>
        <p:spPr>
          <a:xfrm rot="10800000">
            <a:off x="6275197" y="4495600"/>
            <a:ext cx="6300" cy="225000"/>
          </a:xfrm>
          <a:prstGeom prst="straightConnector1">
            <a:avLst/>
          </a:prstGeom>
          <a:noFill/>
          <a:ln cap="flat" cmpd="sng" w="9525">
            <a:solidFill>
              <a:srgbClr val="FF0000"/>
            </a:solidFill>
            <a:prstDash val="solid"/>
            <a:round/>
            <a:headEnd len="lg" w="lg" type="none"/>
            <a:tailEnd len="lg" w="lg" type="triangle"/>
          </a:ln>
        </p:spPr>
      </p:cxnSp>
      <p:cxnSp>
        <p:nvCxnSpPr>
          <p:cNvPr id="203" name="Shape 203"/>
          <p:cNvCxnSpPr/>
          <p:nvPr/>
        </p:nvCxnSpPr>
        <p:spPr>
          <a:xfrm rot="10800000">
            <a:off x="7553700" y="4495600"/>
            <a:ext cx="6300" cy="225000"/>
          </a:xfrm>
          <a:prstGeom prst="straightConnector1">
            <a:avLst/>
          </a:prstGeom>
          <a:noFill/>
          <a:ln cap="flat" cmpd="sng" w="9525">
            <a:solidFill>
              <a:srgbClr val="FF0000"/>
            </a:solidFill>
            <a:prstDash val="solid"/>
            <a:round/>
            <a:headEnd len="lg" w="lg" type="none"/>
            <a:tailEnd len="lg" w="lg"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1"/>
                                        </p:tgtEl>
                                        <p:attrNameLst>
                                          <p:attrName>style.visibility</p:attrName>
                                        </p:attrNameLst>
                                      </p:cBhvr>
                                      <p:to>
                                        <p:strVal val="visible"/>
                                      </p:to>
                                    </p:set>
                                    <p:anim calcmode="lin" valueType="num">
                                      <p:cBhvr additive="base">
                                        <p:cTn dur="1000"/>
                                        <p:tgtEl>
                                          <p:spTgt spid="20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02"/>
                                        </p:tgtEl>
                                        <p:attrNameLst>
                                          <p:attrName>style.visibility</p:attrName>
                                        </p:attrNameLst>
                                      </p:cBhvr>
                                      <p:to>
                                        <p:strVal val="visible"/>
                                      </p:to>
                                    </p:set>
                                    <p:anim calcmode="lin" valueType="num">
                                      <p:cBhvr additive="base">
                                        <p:cTn dur="1000"/>
                                        <p:tgtEl>
                                          <p:spTgt spid="20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03"/>
                                        </p:tgtEl>
                                        <p:attrNameLst>
                                          <p:attrName>style.visibility</p:attrName>
                                        </p:attrNameLst>
                                      </p:cBhvr>
                                      <p:to>
                                        <p:strVal val="visible"/>
                                      </p:to>
                                    </p:set>
                                    <p:anim calcmode="lin" valueType="num">
                                      <p:cBhvr additive="base">
                                        <p:cTn dur="1000"/>
                                        <p:tgtEl>
                                          <p:spTgt spid="20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Shape 208"/>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sz="2200"/>
              <a:t>Model 1 is relatively better in explaining the data for all neurons</a:t>
            </a:r>
          </a:p>
        </p:txBody>
      </p:sp>
      <p:sp>
        <p:nvSpPr>
          <p:cNvPr id="209" name="Shape 209"/>
          <p:cNvSpPr txBox="1"/>
          <p:nvPr>
            <p:ph idx="1" type="body"/>
          </p:nvPr>
        </p:nvSpPr>
        <p:spPr>
          <a:xfrm>
            <a:off x="5615250" y="2009700"/>
            <a:ext cx="2433600" cy="1571400"/>
          </a:xfrm>
          <a:prstGeom prst="rect">
            <a:avLst/>
          </a:prstGeom>
          <a:ln cap="flat" cmpd="sng" w="9525">
            <a:solidFill>
              <a:srgbClr val="000000"/>
            </a:solidFill>
            <a:prstDash val="solid"/>
            <a:round/>
            <a:headEnd len="med" w="med" type="none"/>
            <a:tailEnd len="med" w="med" type="none"/>
          </a:ln>
        </p:spPr>
        <p:txBody>
          <a:bodyPr anchorCtr="0" anchor="t" bIns="91425" lIns="91425" rIns="91425" wrap="square" tIns="91425">
            <a:noAutofit/>
          </a:bodyPr>
          <a:lstStyle/>
          <a:p>
            <a:pPr indent="0" lvl="0" marL="0" rtl="0">
              <a:spcBef>
                <a:spcPts val="0"/>
              </a:spcBef>
              <a:buNone/>
            </a:pPr>
            <a:r>
              <a:rPr b="1" lang="en" sz="1200" u="sng">
                <a:solidFill>
                  <a:srgbClr val="000000"/>
                </a:solidFill>
              </a:rPr>
              <a:t>Number of covariates</a:t>
            </a:r>
            <a:br>
              <a:rPr lang="en" sz="1200">
                <a:solidFill>
                  <a:srgbClr val="000000"/>
                </a:solidFill>
              </a:rPr>
            </a:br>
          </a:p>
        </p:txBody>
      </p:sp>
      <p:graphicFrame>
        <p:nvGraphicFramePr>
          <p:cNvPr id="210" name="Shape 210"/>
          <p:cNvGraphicFramePr/>
          <p:nvPr/>
        </p:nvGraphicFramePr>
        <p:xfrm>
          <a:off x="5809900" y="2371125"/>
          <a:ext cx="3000000" cy="3000000"/>
        </p:xfrm>
        <a:graphic>
          <a:graphicData uri="http://schemas.openxmlformats.org/drawingml/2006/table">
            <a:tbl>
              <a:tblPr>
                <a:noFill/>
                <a:tableStyleId>{39C993CC-F1D1-45C2-84E2-4AC659D8A954}</a:tableStyleId>
              </a:tblPr>
              <a:tblGrid>
                <a:gridCol w="972200"/>
                <a:gridCol w="972200"/>
              </a:tblGrid>
              <a:tr h="281350">
                <a:tc>
                  <a:txBody>
                    <a:bodyPr>
                      <a:noAutofit/>
                    </a:bodyPr>
                    <a:lstStyle/>
                    <a:p>
                      <a:pPr indent="0" lvl="0" marL="0">
                        <a:spcBef>
                          <a:spcPts val="0"/>
                        </a:spcBef>
                        <a:buNone/>
                      </a:pPr>
                      <a:r>
                        <a:rPr lang="en" sz="1200"/>
                        <a:t>Model 1</a:t>
                      </a:r>
                    </a:p>
                  </a:txBody>
                  <a:tcPr marT="91425" marB="91425" marR="91425" marL="91425"/>
                </a:tc>
                <a:tc>
                  <a:txBody>
                    <a:bodyPr>
                      <a:noAutofit/>
                    </a:bodyPr>
                    <a:lstStyle/>
                    <a:p>
                      <a:pPr indent="0" lvl="0" marL="0">
                        <a:spcBef>
                          <a:spcPts val="0"/>
                        </a:spcBef>
                        <a:buNone/>
                      </a:pPr>
                      <a:r>
                        <a:rPr lang="en" sz="1200"/>
                        <a:t>39</a:t>
                      </a:r>
                    </a:p>
                  </a:txBody>
                  <a:tcPr marT="91425" marB="91425" marR="91425" marL="91425"/>
                </a:tc>
              </a:tr>
              <a:tr h="281350">
                <a:tc>
                  <a:txBody>
                    <a:bodyPr>
                      <a:noAutofit/>
                    </a:bodyPr>
                    <a:lstStyle/>
                    <a:p>
                      <a:pPr indent="0" lvl="0" marL="0">
                        <a:spcBef>
                          <a:spcPts val="0"/>
                        </a:spcBef>
                        <a:buNone/>
                      </a:pPr>
                      <a:r>
                        <a:rPr lang="en" sz="1200"/>
                        <a:t>Model 2</a:t>
                      </a:r>
                    </a:p>
                  </a:txBody>
                  <a:tcPr marT="91425" marB="91425" marR="91425" marL="91425"/>
                </a:tc>
                <a:tc>
                  <a:txBody>
                    <a:bodyPr>
                      <a:noAutofit/>
                    </a:bodyPr>
                    <a:lstStyle/>
                    <a:p>
                      <a:pPr indent="0" lvl="0" marL="0">
                        <a:spcBef>
                          <a:spcPts val="0"/>
                        </a:spcBef>
                        <a:buNone/>
                      </a:pPr>
                      <a:r>
                        <a:rPr lang="en" sz="1200"/>
                        <a:t>84</a:t>
                      </a:r>
                    </a:p>
                  </a:txBody>
                  <a:tcPr marT="91425" marB="91425" marR="91425" marL="91425"/>
                </a:tc>
              </a:tr>
              <a:tr h="281350">
                <a:tc>
                  <a:txBody>
                    <a:bodyPr>
                      <a:noAutofit/>
                    </a:bodyPr>
                    <a:lstStyle/>
                    <a:p>
                      <a:pPr indent="0" lvl="0" marL="0">
                        <a:spcBef>
                          <a:spcPts val="0"/>
                        </a:spcBef>
                        <a:buNone/>
                      </a:pPr>
                      <a:r>
                        <a:rPr lang="en" sz="1200"/>
                        <a:t>Model 3</a:t>
                      </a:r>
                    </a:p>
                  </a:txBody>
                  <a:tcPr marT="91425" marB="91425" marR="91425" marL="91425"/>
                </a:tc>
                <a:tc>
                  <a:txBody>
                    <a:bodyPr>
                      <a:noAutofit/>
                    </a:bodyPr>
                    <a:lstStyle/>
                    <a:p>
                      <a:pPr indent="0" lvl="0" marL="0">
                        <a:spcBef>
                          <a:spcPts val="0"/>
                        </a:spcBef>
                        <a:buNone/>
                      </a:pPr>
                      <a:r>
                        <a:rPr lang="en" sz="1200"/>
                        <a:t>84</a:t>
                      </a:r>
                    </a:p>
                  </a:txBody>
                  <a:tcPr marT="91425" marB="91425" marR="91425" marL="91425"/>
                </a:tc>
              </a:tr>
            </a:tbl>
          </a:graphicData>
        </a:graphic>
      </p:graphicFrame>
      <p:pic>
        <p:nvPicPr>
          <p:cNvPr id="211" name="Shape 211"/>
          <p:cNvPicPr preferRelativeResize="0"/>
          <p:nvPr/>
        </p:nvPicPr>
        <p:blipFill>
          <a:blip r:embed="rId3">
            <a:alphaModFix/>
          </a:blip>
          <a:stretch>
            <a:fillRect/>
          </a:stretch>
        </p:blipFill>
        <p:spPr>
          <a:xfrm>
            <a:off x="311700" y="1017725"/>
            <a:ext cx="5096573" cy="38209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Shape 216"/>
          <p:cNvSpPr txBox="1"/>
          <p:nvPr>
            <p:ph type="title"/>
          </p:nvPr>
        </p:nvSpPr>
        <p:spPr>
          <a:xfrm>
            <a:off x="265500" y="1912650"/>
            <a:ext cx="4045200" cy="1318200"/>
          </a:xfrm>
          <a:prstGeom prst="rect">
            <a:avLst/>
          </a:prstGeom>
        </p:spPr>
        <p:txBody>
          <a:bodyPr anchorCtr="0" anchor="ctr" bIns="91425" lIns="91425" rIns="91425" wrap="square" tIns="91425">
            <a:noAutofit/>
          </a:bodyPr>
          <a:lstStyle/>
          <a:p>
            <a:pPr indent="0" lvl="0" marL="0">
              <a:spcBef>
                <a:spcPts val="0"/>
              </a:spcBef>
              <a:buNone/>
            </a:pPr>
            <a:r>
              <a:rPr lang="en"/>
              <a:t>Conclusions</a:t>
            </a:r>
          </a:p>
        </p:txBody>
      </p:sp>
      <p:sp>
        <p:nvSpPr>
          <p:cNvPr id="217" name="Shape 217"/>
          <p:cNvSpPr txBox="1"/>
          <p:nvPr>
            <p:ph idx="2" type="body"/>
          </p:nvPr>
        </p:nvSpPr>
        <p:spPr>
          <a:xfrm>
            <a:off x="4939500" y="137700"/>
            <a:ext cx="3837000" cy="4702800"/>
          </a:xfrm>
          <a:prstGeom prst="rect">
            <a:avLst/>
          </a:prstGeom>
        </p:spPr>
        <p:txBody>
          <a:bodyPr anchorCtr="0" anchor="ctr" bIns="91425" lIns="91425" rIns="91425" wrap="square" tIns="91425">
            <a:noAutofit/>
          </a:bodyPr>
          <a:lstStyle/>
          <a:p>
            <a:pPr indent="-323850" lvl="0" marL="457200" rtl="0">
              <a:spcBef>
                <a:spcPts val="0"/>
              </a:spcBef>
              <a:spcAft>
                <a:spcPts val="0"/>
              </a:spcAft>
              <a:buSzPts val="1500"/>
              <a:buChar char="●"/>
            </a:pPr>
            <a:r>
              <a:rPr lang="en" sz="1500"/>
              <a:t>We constructed 3 GLMs which performed better for the neurons they were constructed for</a:t>
            </a:r>
          </a:p>
          <a:p>
            <a:pPr indent="-323850" lvl="1" marL="914400" rtl="0">
              <a:spcBef>
                <a:spcPts val="0"/>
              </a:spcBef>
              <a:spcAft>
                <a:spcPts val="0"/>
              </a:spcAft>
              <a:buSzPts val="1500"/>
              <a:buChar char="○"/>
            </a:pPr>
            <a:r>
              <a:rPr lang="en" sz="1500"/>
              <a:t>Model 1 → neuron 6</a:t>
            </a:r>
          </a:p>
          <a:p>
            <a:pPr indent="-323850" lvl="1" marL="914400" rtl="0">
              <a:spcBef>
                <a:spcPts val="0"/>
              </a:spcBef>
              <a:spcAft>
                <a:spcPts val="0"/>
              </a:spcAft>
              <a:buSzPts val="1500"/>
              <a:buChar char="○"/>
            </a:pPr>
            <a:r>
              <a:rPr lang="en" sz="1500"/>
              <a:t>Model 2 → neurons 1-5</a:t>
            </a:r>
          </a:p>
          <a:p>
            <a:pPr indent="-323850" lvl="1" marL="914400" rtl="0">
              <a:spcBef>
                <a:spcPts val="0"/>
              </a:spcBef>
              <a:buSzPts val="1500"/>
              <a:buChar char="○"/>
            </a:pPr>
            <a:r>
              <a:rPr lang="en" sz="1500"/>
              <a:t>Model 3 → neurons 7-10</a:t>
            </a:r>
          </a:p>
          <a:p>
            <a:pPr indent="-323850" lvl="0" marL="457200" rtl="0">
              <a:spcBef>
                <a:spcPts val="0"/>
              </a:spcBef>
              <a:buSzPts val="1500"/>
              <a:buChar char="●"/>
            </a:pPr>
            <a:r>
              <a:rPr lang="en" sz="1500"/>
              <a:t>Model 1 performed best when comparing relative goodness-of-fit due to low number of covariates</a:t>
            </a:r>
          </a:p>
          <a:p>
            <a:pPr indent="-323850" lvl="0" marL="457200" rtl="0">
              <a:spcBef>
                <a:spcPts val="0"/>
              </a:spcBef>
              <a:buSzPts val="1500"/>
              <a:buChar char="●"/>
            </a:pPr>
            <a:r>
              <a:rPr lang="en" sz="1500"/>
              <a:t>Positional covariates had the most explanatory power</a:t>
            </a:r>
          </a:p>
          <a:p>
            <a:pPr indent="-323850" lvl="0" marL="457200" rtl="0">
              <a:spcBef>
                <a:spcPts val="0"/>
              </a:spcBef>
              <a:buSzPts val="1500"/>
              <a:buChar char="●"/>
            </a:pPr>
            <a:r>
              <a:rPr lang="en" sz="1500"/>
              <a:t>All the neurons showed some history dependence between 5-20 ms in the past as well as around 90-140 ms</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Shape 65"/>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sz="2400"/>
              <a:t>Spiking activities of unimodal and multimodal place cells</a:t>
            </a:r>
          </a:p>
        </p:txBody>
      </p:sp>
      <p:pic>
        <p:nvPicPr>
          <p:cNvPr id="66" name="Shape 66"/>
          <p:cNvPicPr preferRelativeResize="0"/>
          <p:nvPr/>
        </p:nvPicPr>
        <p:blipFill rotWithShape="1">
          <a:blip r:embed="rId3">
            <a:alphaModFix/>
          </a:blip>
          <a:srcRect b="6814" l="7925" r="7757" t="8107"/>
          <a:stretch/>
        </p:blipFill>
        <p:spPr>
          <a:xfrm>
            <a:off x="717050" y="941525"/>
            <a:ext cx="7905198" cy="4007649"/>
          </a:xfrm>
          <a:prstGeom prst="rect">
            <a:avLst/>
          </a:prstGeom>
          <a:noFill/>
          <a:ln>
            <a:noFill/>
          </a:ln>
        </p:spPr>
      </p:pic>
      <p:sp>
        <p:nvSpPr>
          <p:cNvPr id="67" name="Shape 67"/>
          <p:cNvSpPr/>
          <p:nvPr/>
        </p:nvSpPr>
        <p:spPr>
          <a:xfrm>
            <a:off x="906550" y="941525"/>
            <a:ext cx="7715700" cy="1811100"/>
          </a:xfrm>
          <a:prstGeom prst="rect">
            <a:avLst/>
          </a:prstGeom>
          <a:noFill/>
          <a:ln cap="flat" cmpd="sng" w="19050">
            <a:solidFill>
              <a:srgbClr val="FF0000"/>
            </a:solidFill>
            <a:prstDash val="solid"/>
            <a:round/>
            <a:headEnd len="med" w="med" type="none"/>
            <a:tailEnd len="med" w="med" type="none"/>
          </a:ln>
        </p:spPr>
        <p:txBody>
          <a:bodyPr anchorCtr="0" anchor="b" bIns="91425" lIns="91425" rIns="91425" wrap="square" tIns="91425">
            <a:noAutofit/>
          </a:bodyPr>
          <a:lstStyle/>
          <a:p>
            <a:pPr indent="0" lvl="0" marL="0" algn="r">
              <a:spcBef>
                <a:spcPts val="0"/>
              </a:spcBef>
              <a:buNone/>
            </a:pPr>
            <a:r>
              <a:rPr lang="en">
                <a:solidFill>
                  <a:srgbClr val="FF0000"/>
                </a:solidFill>
              </a:rPr>
              <a:t>Multi</a:t>
            </a:r>
            <a:r>
              <a:rPr lang="en">
                <a:solidFill>
                  <a:srgbClr val="FF0000"/>
                </a:solidFill>
              </a:rPr>
              <a:t>modal place cells</a:t>
            </a:r>
          </a:p>
        </p:txBody>
      </p:sp>
      <p:sp>
        <p:nvSpPr>
          <p:cNvPr id="68" name="Shape 68"/>
          <p:cNvSpPr/>
          <p:nvPr/>
        </p:nvSpPr>
        <p:spPr>
          <a:xfrm>
            <a:off x="906550" y="3170200"/>
            <a:ext cx="7715700" cy="1811100"/>
          </a:xfrm>
          <a:prstGeom prst="rect">
            <a:avLst/>
          </a:prstGeom>
          <a:noFill/>
          <a:ln cap="flat" cmpd="sng" w="19050">
            <a:solidFill>
              <a:srgbClr val="FF0000"/>
            </a:solidFill>
            <a:prstDash val="solid"/>
            <a:round/>
            <a:headEnd len="med" w="med" type="none"/>
            <a:tailEnd len="med" w="med" type="none"/>
          </a:ln>
        </p:spPr>
        <p:txBody>
          <a:bodyPr anchorCtr="0" anchor="b" bIns="91425" lIns="91425" rIns="91425" wrap="square" tIns="91425">
            <a:noAutofit/>
          </a:bodyPr>
          <a:lstStyle/>
          <a:p>
            <a:pPr indent="0" lvl="0" marL="0" rtl="0" algn="r">
              <a:spcBef>
                <a:spcPts val="0"/>
              </a:spcBef>
              <a:buNone/>
            </a:pPr>
            <a:r>
              <a:rPr lang="en">
                <a:solidFill>
                  <a:srgbClr val="FF0000"/>
                </a:solidFill>
              </a:rPr>
              <a:t>Unimodal</a:t>
            </a:r>
            <a:r>
              <a:rPr lang="en">
                <a:solidFill>
                  <a:srgbClr val="FF0000"/>
                </a:solidFill>
              </a:rPr>
              <a:t> place cells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
                                        </p:tgtEl>
                                        <p:attrNameLst>
                                          <p:attrName>style.visibility</p:attrName>
                                        </p:attrNameLst>
                                      </p:cBhvr>
                                      <p:to>
                                        <p:strVal val="visible"/>
                                      </p:to>
                                    </p:set>
                                    <p:animEffect filter="fade" transition="in">
                                      <p:cBhvr>
                                        <p:cTn dur="1000"/>
                                        <p:tgtEl>
                                          <p:spTgt spid="6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8"/>
                                        </p:tgtEl>
                                        <p:attrNameLst>
                                          <p:attrName>style.visibility</p:attrName>
                                        </p:attrNameLst>
                                      </p:cBhvr>
                                      <p:to>
                                        <p:strVal val="visible"/>
                                      </p:to>
                                    </p:set>
                                    <p:animEffect filter="fade" transition="in">
                                      <p:cBhvr>
                                        <p:cTn dur="400"/>
                                        <p:tgtEl>
                                          <p:spTgt spid="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Shape 222"/>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t>References</a:t>
            </a:r>
          </a:p>
        </p:txBody>
      </p:sp>
      <p:sp>
        <p:nvSpPr>
          <p:cNvPr id="223" name="Shape 223"/>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0" lvl="0" marL="0">
              <a:spcBef>
                <a:spcPts val="0"/>
              </a:spcBef>
              <a:buNone/>
            </a:pPr>
            <a:r>
              <a:rPr lang="en" sz="1100">
                <a:solidFill>
                  <a:srgbClr val="000000"/>
                </a:solidFill>
                <a:latin typeface="Arial"/>
                <a:ea typeface="Arial"/>
                <a:cs typeface="Arial"/>
                <a:sym typeface="Arial"/>
              </a:rPr>
              <a:t>Agarwal, R., Chen, Z., Kloosterman, F., Wilson, M.A., and Sarma, S. V. (2016). A Novel Nonparametric Approach for Neural Encoding and Decoding Models of Multimodal Receptive Fields. Neural Comput. </a:t>
            </a:r>
            <a:r>
              <a:rPr i="1" lang="en" sz="1100">
                <a:solidFill>
                  <a:srgbClr val="000000"/>
                </a:solidFill>
                <a:latin typeface="Arial"/>
                <a:ea typeface="Arial"/>
                <a:cs typeface="Arial"/>
                <a:sym typeface="Arial"/>
              </a:rPr>
              <a:t>28</a:t>
            </a:r>
            <a:r>
              <a:rPr lang="en" sz="1100">
                <a:solidFill>
                  <a:srgbClr val="000000"/>
                </a:solidFill>
                <a:latin typeface="Arial"/>
                <a:ea typeface="Arial"/>
                <a:cs typeface="Arial"/>
                <a:sym typeface="Arial"/>
              </a:rPr>
              <a:t>, 1356–1387.</a:t>
            </a:r>
          </a:p>
          <a:p>
            <a:pPr indent="0" lvl="0" marL="0" rtl="0">
              <a:spcBef>
                <a:spcPts val="0"/>
              </a:spcBef>
              <a:buNone/>
            </a:pPr>
            <a:r>
              <a:rPr lang="en" sz="1100">
                <a:solidFill>
                  <a:srgbClr val="000000"/>
                </a:solidFill>
                <a:latin typeface="Arial"/>
                <a:ea typeface="Arial"/>
                <a:cs typeface="Arial"/>
                <a:sym typeface="Arial"/>
              </a:rPr>
              <a:t>Huang, Y., Brandon, M.P., Griffin, A.L., Hasselmo, M.E., and Eden, U.T. (2009). Decoding Movement Trajectories Through a T-Maze Using Point Process Filters Applied to Place Field Data from Rat Hippocampal Region CA1. Neural Comput. </a:t>
            </a:r>
            <a:r>
              <a:rPr i="1" lang="en" sz="1100">
                <a:solidFill>
                  <a:srgbClr val="000000"/>
                </a:solidFill>
                <a:latin typeface="Arial"/>
                <a:ea typeface="Arial"/>
                <a:cs typeface="Arial"/>
                <a:sym typeface="Arial"/>
              </a:rPr>
              <a:t>21</a:t>
            </a:r>
            <a:r>
              <a:rPr lang="en" sz="1100">
                <a:solidFill>
                  <a:srgbClr val="000000"/>
                </a:solidFill>
                <a:latin typeface="Arial"/>
                <a:ea typeface="Arial"/>
                <a:cs typeface="Arial"/>
                <a:sym typeface="Arial"/>
              </a:rPr>
              <a:t>, 3305–3334.</a:t>
            </a:r>
          </a:p>
          <a:p>
            <a:pPr indent="0" lvl="0" marL="0">
              <a:spcBef>
                <a:spcPts val="0"/>
              </a:spcBef>
              <a:buNone/>
            </a:pPr>
            <a:r>
              <a:rPr lang="en" sz="1100">
                <a:solidFill>
                  <a:srgbClr val="000000"/>
                </a:solidFill>
                <a:latin typeface="Arial"/>
                <a:ea typeface="Arial"/>
                <a:cs typeface="Arial"/>
                <a:sym typeface="Arial"/>
              </a:rPr>
              <a:t>Giocomo, L.M., Moser, M.B., and Moser, E.I. (2011). Computational models of grid cells. Neuron </a:t>
            </a:r>
            <a:r>
              <a:rPr i="1" lang="en" sz="1100">
                <a:solidFill>
                  <a:srgbClr val="000000"/>
                </a:solidFill>
                <a:latin typeface="Arial"/>
                <a:ea typeface="Arial"/>
                <a:cs typeface="Arial"/>
                <a:sym typeface="Arial"/>
              </a:rPr>
              <a:t>71</a:t>
            </a:r>
            <a:r>
              <a:rPr lang="en" sz="1100">
                <a:solidFill>
                  <a:srgbClr val="000000"/>
                </a:solidFill>
                <a:latin typeface="Arial"/>
                <a:ea typeface="Arial"/>
                <a:cs typeface="Arial"/>
                <a:sym typeface="Arial"/>
              </a:rPr>
              <a:t>, 589–603.</a:t>
            </a:r>
          </a:p>
          <a:p>
            <a:pPr indent="0" lvl="0" marL="0">
              <a:spcBef>
                <a:spcPts val="0"/>
              </a:spcBef>
              <a:buNone/>
            </a:pPr>
            <a:r>
              <a:rPr lang="en" sz="1100">
                <a:solidFill>
                  <a:srgbClr val="000000"/>
                </a:solidFill>
                <a:latin typeface="Arial"/>
                <a:ea typeface="Arial"/>
                <a:cs typeface="Arial"/>
                <a:sym typeface="Arial"/>
              </a:rPr>
              <a:t>Kraus, B.J., Brandon, M.P., Robinson, R.J., Connerney, M.A., Hasselmo, M.E., and Eichenbaum, H. (2015). During Running in Place, Grid Cells Integrate Elapsed Time and Distance Run. Neuron </a:t>
            </a:r>
            <a:r>
              <a:rPr i="1" lang="en" sz="1100">
                <a:solidFill>
                  <a:srgbClr val="000000"/>
                </a:solidFill>
                <a:latin typeface="Arial"/>
                <a:ea typeface="Arial"/>
                <a:cs typeface="Arial"/>
                <a:sym typeface="Arial"/>
              </a:rPr>
              <a:t>88</a:t>
            </a:r>
            <a:r>
              <a:rPr lang="en" sz="1100">
                <a:solidFill>
                  <a:srgbClr val="000000"/>
                </a:solidFill>
                <a:latin typeface="Arial"/>
                <a:ea typeface="Arial"/>
                <a:cs typeface="Arial"/>
                <a:sym typeface="Arial"/>
              </a:rPr>
              <a:t>, 578–589.</a:t>
            </a:r>
          </a:p>
          <a:p>
            <a:pPr indent="0" lvl="0" marL="0" rtl="0">
              <a:spcBef>
                <a:spcPts val="0"/>
              </a:spcBef>
              <a:buNone/>
            </a:pPr>
            <a:r>
              <a:rPr lang="en" sz="1100">
                <a:solidFill>
                  <a:srgbClr val="000000"/>
                </a:solidFill>
                <a:latin typeface="Arial"/>
                <a:ea typeface="Arial"/>
                <a:cs typeface="Arial"/>
                <a:sym typeface="Arial"/>
              </a:rPr>
              <a:t>Santaniello, S., Gale, J.T., Montgomery, E.B., and Sarma, S. V (2010). Modeling the effects of Deep Brain Stimulation on sensorimotor cortex in normal and MPTP conditions. In 2010 Annual International Conference of the IEEE Engineering in Medicine and Biology, (IEEE), pp. 2081–2084.</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Shape 228"/>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t>Acknowledgements</a:t>
            </a:r>
          </a:p>
        </p:txBody>
      </p:sp>
      <p:sp>
        <p:nvSpPr>
          <p:cNvPr id="229" name="Shape 229"/>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a:t>Raimond Winslow</a:t>
            </a:r>
          </a:p>
          <a:p>
            <a:pPr indent="-342900" lvl="0" marL="457200" rtl="0">
              <a:spcBef>
                <a:spcPts val="0"/>
              </a:spcBef>
              <a:spcAft>
                <a:spcPts val="0"/>
              </a:spcAft>
              <a:buSzPts val="1800"/>
              <a:buChar char="●"/>
            </a:pPr>
            <a:r>
              <a:rPr lang="en"/>
              <a:t>Macauley Breault</a:t>
            </a:r>
          </a:p>
          <a:p>
            <a:pPr indent="-342900" lvl="0" marL="457200" rtl="0">
              <a:spcBef>
                <a:spcPts val="0"/>
              </a:spcBef>
              <a:spcAft>
                <a:spcPts val="0"/>
              </a:spcAft>
              <a:buSzPts val="1800"/>
              <a:buChar char="●"/>
            </a:pPr>
            <a:r>
              <a:rPr lang="en"/>
              <a:t>Joseph Greenstein</a:t>
            </a:r>
          </a:p>
          <a:p>
            <a:pPr indent="-342900" lvl="0" marL="457200" rtl="0">
              <a:spcBef>
                <a:spcPts val="0"/>
              </a:spcBef>
              <a:spcAft>
                <a:spcPts val="0"/>
              </a:spcAft>
              <a:buSzPts val="1800"/>
              <a:buChar char="●"/>
            </a:pPr>
            <a:r>
              <a:rPr lang="en"/>
              <a:t>Simon’s lab PC</a:t>
            </a:r>
          </a:p>
          <a:p>
            <a:pPr indent="-342900" lvl="0" marL="457200" rtl="0">
              <a:spcBef>
                <a:spcPts val="0"/>
              </a:spcBef>
              <a:buSzPts val="1800"/>
              <a:buChar char="●"/>
            </a:pPr>
            <a:r>
              <a:rPr lang="en"/>
              <a:t>The Sheridan Libraries (M Level)</a:t>
            </a:r>
          </a:p>
        </p:txBody>
      </p:sp>
      <p:pic>
        <p:nvPicPr>
          <p:cNvPr id="230" name="Shape 230"/>
          <p:cNvPicPr preferRelativeResize="0"/>
          <p:nvPr/>
        </p:nvPicPr>
        <p:blipFill>
          <a:blip r:embed="rId3">
            <a:alphaModFix/>
          </a:blip>
          <a:stretch>
            <a:fillRect/>
          </a:stretch>
        </p:blipFill>
        <p:spPr>
          <a:xfrm>
            <a:off x="6664675" y="3187500"/>
            <a:ext cx="2479325" cy="1856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Shape 73"/>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Interspike intervals of spiking activity</a:t>
            </a:r>
          </a:p>
        </p:txBody>
      </p:sp>
      <p:pic>
        <p:nvPicPr>
          <p:cNvPr id="74" name="Shape 74"/>
          <p:cNvPicPr preferRelativeResize="0"/>
          <p:nvPr/>
        </p:nvPicPr>
        <p:blipFill rotWithShape="1">
          <a:blip r:embed="rId3">
            <a:alphaModFix/>
          </a:blip>
          <a:srcRect b="2726" l="6771" r="6633" t="3570"/>
          <a:stretch/>
        </p:blipFill>
        <p:spPr>
          <a:xfrm>
            <a:off x="901100" y="1017725"/>
            <a:ext cx="7341798" cy="3991774"/>
          </a:xfrm>
          <a:prstGeom prst="rect">
            <a:avLst/>
          </a:prstGeom>
          <a:noFill/>
          <a:ln>
            <a:noFill/>
          </a:ln>
        </p:spPr>
      </p:pic>
      <p:sp>
        <p:nvSpPr>
          <p:cNvPr id="75" name="Shape 75"/>
          <p:cNvSpPr/>
          <p:nvPr/>
        </p:nvSpPr>
        <p:spPr>
          <a:xfrm>
            <a:off x="1183000" y="1017725"/>
            <a:ext cx="6892200" cy="2004000"/>
          </a:xfrm>
          <a:prstGeom prst="rect">
            <a:avLst/>
          </a:prstGeom>
          <a:noFill/>
          <a:ln cap="flat" cmpd="sng" w="19050">
            <a:solidFill>
              <a:srgbClr val="FF0000"/>
            </a:solidFill>
            <a:prstDash val="solid"/>
            <a:round/>
            <a:headEnd len="med" w="med" type="none"/>
            <a:tailEnd len="med" w="med" type="none"/>
          </a:ln>
        </p:spPr>
        <p:txBody>
          <a:bodyPr anchorCtr="0" anchor="b" bIns="91425" lIns="91425" rIns="91425" wrap="square" tIns="91425">
            <a:noAutofit/>
          </a:bodyPr>
          <a:lstStyle/>
          <a:p>
            <a:pPr indent="0" lvl="0" marL="0" algn="r">
              <a:spcBef>
                <a:spcPts val="0"/>
              </a:spcBef>
              <a:buNone/>
            </a:pPr>
            <a:r>
              <a:rPr lang="en">
                <a:solidFill>
                  <a:srgbClr val="FF0000"/>
                </a:solidFill>
              </a:rPr>
              <a:t>Model 2</a:t>
            </a:r>
          </a:p>
        </p:txBody>
      </p:sp>
      <p:sp>
        <p:nvSpPr>
          <p:cNvPr id="76" name="Shape 76"/>
          <p:cNvSpPr/>
          <p:nvPr/>
        </p:nvSpPr>
        <p:spPr>
          <a:xfrm>
            <a:off x="1183125" y="3021800"/>
            <a:ext cx="6892200" cy="2004000"/>
          </a:xfrm>
          <a:prstGeom prst="rect">
            <a:avLst/>
          </a:prstGeom>
          <a:noFill/>
          <a:ln cap="flat" cmpd="sng" w="19050">
            <a:solidFill>
              <a:srgbClr val="FF0000"/>
            </a:solidFill>
            <a:prstDash val="solid"/>
            <a:round/>
            <a:headEnd len="med" w="med" type="none"/>
            <a:tailEnd len="med" w="med" type="none"/>
          </a:ln>
        </p:spPr>
        <p:txBody>
          <a:bodyPr anchorCtr="0" anchor="b" bIns="91425" lIns="91425" rIns="91425" wrap="square" tIns="91425">
            <a:noAutofit/>
          </a:bodyPr>
          <a:lstStyle/>
          <a:p>
            <a:pPr indent="0" lvl="0" marL="0" algn="r">
              <a:spcBef>
                <a:spcPts val="0"/>
              </a:spcBef>
              <a:buNone/>
            </a:pPr>
            <a:r>
              <a:rPr lang="en">
                <a:solidFill>
                  <a:srgbClr val="FF0000"/>
                </a:solidFill>
              </a:rPr>
              <a:t>Model 3</a:t>
            </a:r>
          </a:p>
        </p:txBody>
      </p:sp>
      <p:sp>
        <p:nvSpPr>
          <p:cNvPr id="77" name="Shape 77"/>
          <p:cNvSpPr/>
          <p:nvPr/>
        </p:nvSpPr>
        <p:spPr>
          <a:xfrm>
            <a:off x="1183000" y="3021800"/>
            <a:ext cx="1362900" cy="2004000"/>
          </a:xfrm>
          <a:prstGeom prst="rect">
            <a:avLst/>
          </a:prstGeom>
          <a:noFill/>
          <a:ln cap="flat" cmpd="sng" w="19050">
            <a:solidFill>
              <a:srgbClr val="FF0000"/>
            </a:solidFill>
            <a:prstDash val="solid"/>
            <a:round/>
            <a:headEnd len="med" w="med" type="none"/>
            <a:tailEnd len="med" w="med" type="none"/>
          </a:ln>
        </p:spPr>
        <p:txBody>
          <a:bodyPr anchorCtr="0" anchor="b" bIns="91425" lIns="91425" rIns="91425" wrap="square" tIns="91425">
            <a:noAutofit/>
          </a:bodyPr>
          <a:lstStyle/>
          <a:p>
            <a:pPr indent="0" lvl="0" marL="0" algn="r">
              <a:spcBef>
                <a:spcPts val="0"/>
              </a:spcBef>
              <a:buNone/>
            </a:pPr>
            <a:r>
              <a:rPr lang="en">
                <a:solidFill>
                  <a:srgbClr val="FF0000"/>
                </a:solidFill>
              </a:rPr>
              <a:t>Model 1</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1000"/>
                                        <p:tgtEl>
                                          <p:spTgt spid="76"/>
                                        </p:tgtEl>
                                      </p:cBhvr>
                                    </p:animEffect>
                                  </p:childTnLst>
                                </p:cTn>
                              </p:par>
                              <p:par>
                                <p:cTn fill="hold" nodeType="with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1000"/>
                                        <p:tgtEl>
                                          <p:spTgt spid="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1000"/>
                                        <p:tgtEl>
                                          <p:spTgt spid="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Shape 82"/>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sz="2400"/>
              <a:t>Base model: positional covariates + history dependence</a:t>
            </a:r>
          </a:p>
        </p:txBody>
      </p:sp>
      <p:pic>
        <p:nvPicPr>
          <p:cNvPr id="83" name="Shape 83"/>
          <p:cNvPicPr preferRelativeResize="0"/>
          <p:nvPr/>
        </p:nvPicPr>
        <p:blipFill>
          <a:blip r:embed="rId3">
            <a:alphaModFix/>
          </a:blip>
          <a:stretch>
            <a:fillRect/>
          </a:stretch>
        </p:blipFill>
        <p:spPr>
          <a:xfrm>
            <a:off x="478875" y="1831475"/>
            <a:ext cx="4180999" cy="1003950"/>
          </a:xfrm>
          <a:prstGeom prst="rect">
            <a:avLst/>
          </a:prstGeom>
          <a:noFill/>
          <a:ln>
            <a:noFill/>
          </a:ln>
        </p:spPr>
      </p:pic>
      <p:pic>
        <p:nvPicPr>
          <p:cNvPr id="84" name="Shape 84"/>
          <p:cNvPicPr preferRelativeResize="0"/>
          <p:nvPr/>
        </p:nvPicPr>
        <p:blipFill>
          <a:blip r:embed="rId4">
            <a:alphaModFix/>
          </a:blip>
          <a:stretch>
            <a:fillRect/>
          </a:stretch>
        </p:blipFill>
        <p:spPr>
          <a:xfrm>
            <a:off x="5000944" y="1152475"/>
            <a:ext cx="3426307" cy="3416400"/>
          </a:xfrm>
          <a:prstGeom prst="rect">
            <a:avLst/>
          </a:prstGeom>
          <a:noFill/>
          <a:ln>
            <a:noFill/>
          </a:ln>
        </p:spPr>
      </p:pic>
      <p:sp>
        <p:nvSpPr>
          <p:cNvPr id="85" name="Shape 85"/>
          <p:cNvSpPr txBox="1"/>
          <p:nvPr/>
        </p:nvSpPr>
        <p:spPr>
          <a:xfrm>
            <a:off x="0" y="4800325"/>
            <a:ext cx="945000" cy="244200"/>
          </a:xfrm>
          <a:prstGeom prst="rect">
            <a:avLst/>
          </a:prstGeom>
          <a:noFill/>
          <a:ln>
            <a:noFill/>
          </a:ln>
        </p:spPr>
        <p:txBody>
          <a:bodyPr anchorCtr="0" anchor="t" bIns="91425" lIns="91425" rIns="91425" wrap="square" tIns="91425">
            <a:noAutofit/>
          </a:bodyPr>
          <a:lstStyle/>
          <a:p>
            <a:pPr indent="0" lvl="0" marL="0">
              <a:spcBef>
                <a:spcPts val="0"/>
              </a:spcBef>
              <a:buNone/>
            </a:pPr>
            <a:r>
              <a:rPr i="1" lang="en" sz="600"/>
              <a:t>Agarwal et. al (2016)</a:t>
            </a:r>
          </a:p>
        </p:txBody>
      </p:sp>
      <p:sp>
        <p:nvSpPr>
          <p:cNvPr id="86" name="Shape 86"/>
          <p:cNvSpPr txBox="1"/>
          <p:nvPr>
            <p:ph idx="1" type="body"/>
          </p:nvPr>
        </p:nvSpPr>
        <p:spPr>
          <a:xfrm>
            <a:off x="906550" y="3546300"/>
            <a:ext cx="2873100" cy="851400"/>
          </a:xfrm>
          <a:prstGeom prst="rect">
            <a:avLst/>
          </a:prstGeom>
          <a:ln cap="flat" cmpd="sng" w="9525">
            <a:solidFill>
              <a:srgbClr val="FF0000"/>
            </a:solidFill>
            <a:prstDash val="solid"/>
            <a:round/>
            <a:headEnd len="med" w="med" type="none"/>
            <a:tailEnd len="med" w="med" type="none"/>
          </a:ln>
        </p:spPr>
        <p:txBody>
          <a:bodyPr anchorCtr="0" anchor="t" bIns="91425" lIns="91425" rIns="91425" wrap="square" tIns="91425">
            <a:noAutofit/>
          </a:bodyPr>
          <a:lstStyle/>
          <a:p>
            <a:pPr indent="-304800" lvl="0" marL="457200" rtl="0">
              <a:spcBef>
                <a:spcPts val="0"/>
              </a:spcBef>
              <a:spcAft>
                <a:spcPts val="0"/>
              </a:spcAft>
              <a:buClr>
                <a:srgbClr val="FF0000"/>
              </a:buClr>
              <a:buSzPts val="1200"/>
              <a:buAutoNum type="arabicPeriod"/>
            </a:pPr>
            <a:r>
              <a:rPr lang="en" sz="1200">
                <a:solidFill>
                  <a:srgbClr val="FF0000"/>
                </a:solidFill>
              </a:rPr>
              <a:t>What is the history dependence?</a:t>
            </a:r>
          </a:p>
          <a:p>
            <a:pPr indent="-304800" lvl="0" marL="457200" rtl="0">
              <a:spcBef>
                <a:spcPts val="0"/>
              </a:spcBef>
              <a:buClr>
                <a:srgbClr val="FF0000"/>
              </a:buClr>
              <a:buSzPts val="1200"/>
              <a:buAutoNum type="arabicPeriod"/>
            </a:pPr>
            <a:r>
              <a:rPr lang="en" sz="1200">
                <a:solidFill>
                  <a:srgbClr val="FF0000"/>
                </a:solidFill>
              </a:rPr>
              <a:t>Are there other covariates that explain spiking activity?</a:t>
            </a:r>
          </a:p>
        </p:txBody>
      </p:sp>
      <p:cxnSp>
        <p:nvCxnSpPr>
          <p:cNvPr id="87" name="Shape 87"/>
          <p:cNvCxnSpPr/>
          <p:nvPr/>
        </p:nvCxnSpPr>
        <p:spPr>
          <a:xfrm>
            <a:off x="2655325" y="2330300"/>
            <a:ext cx="1523700" cy="6300"/>
          </a:xfrm>
          <a:prstGeom prst="straightConnector1">
            <a:avLst/>
          </a:prstGeom>
          <a:noFill/>
          <a:ln cap="flat" cmpd="sng" w="9525">
            <a:solidFill>
              <a:srgbClr val="FF0000"/>
            </a:solidFill>
            <a:prstDash val="solid"/>
            <a:round/>
            <a:headEnd len="lg" w="lg" type="none"/>
            <a:tailEnd len="lg" w="lg" type="none"/>
          </a:ln>
        </p:spPr>
      </p:cxnSp>
      <p:cxnSp>
        <p:nvCxnSpPr>
          <p:cNvPr id="88" name="Shape 88"/>
          <p:cNvCxnSpPr/>
          <p:nvPr/>
        </p:nvCxnSpPr>
        <p:spPr>
          <a:xfrm>
            <a:off x="2436725" y="2713200"/>
            <a:ext cx="405000" cy="0"/>
          </a:xfrm>
          <a:prstGeom prst="straightConnector1">
            <a:avLst/>
          </a:prstGeom>
          <a:noFill/>
          <a:ln cap="flat" cmpd="sng" w="9525">
            <a:solidFill>
              <a:srgbClr val="FF0000"/>
            </a:solidFill>
            <a:prstDash val="solid"/>
            <a:round/>
            <a:headEnd len="lg" w="lg" type="none"/>
            <a:tailEnd len="lg" w="lg" type="none"/>
          </a:ln>
        </p:spPr>
      </p:cxnSp>
      <p:cxnSp>
        <p:nvCxnSpPr>
          <p:cNvPr id="89" name="Shape 89"/>
          <p:cNvCxnSpPr/>
          <p:nvPr/>
        </p:nvCxnSpPr>
        <p:spPr>
          <a:xfrm>
            <a:off x="2929875" y="2854225"/>
            <a:ext cx="728400" cy="300"/>
          </a:xfrm>
          <a:prstGeom prst="straightConnector1">
            <a:avLst/>
          </a:prstGeom>
          <a:noFill/>
          <a:ln cap="flat" cmpd="sng" w="9525">
            <a:solidFill>
              <a:srgbClr val="FF0000"/>
            </a:solidFill>
            <a:prstDash val="solid"/>
            <a:round/>
            <a:headEnd len="lg" w="lg" type="none"/>
            <a:tailEnd len="lg" w="lg"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par>
                                <p:cTn fill="hold" nodeType="with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1000"/>
                                        <p:tgtEl>
                                          <p:spTgt spid="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000"/>
                                        <p:tgtEl>
                                          <p:spTgt spid="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pic>
        <p:nvPicPr>
          <p:cNvPr id="94" name="Shape 94"/>
          <p:cNvPicPr preferRelativeResize="0"/>
          <p:nvPr/>
        </p:nvPicPr>
        <p:blipFill rotWithShape="1">
          <a:blip r:embed="rId3">
            <a:alphaModFix/>
          </a:blip>
          <a:srcRect b="5167" l="0" r="0" t="5426"/>
          <a:stretch/>
        </p:blipFill>
        <p:spPr>
          <a:xfrm>
            <a:off x="720463" y="839425"/>
            <a:ext cx="7703075" cy="4132750"/>
          </a:xfrm>
          <a:prstGeom prst="rect">
            <a:avLst/>
          </a:prstGeom>
          <a:noFill/>
          <a:ln>
            <a:noFill/>
          </a:ln>
        </p:spPr>
      </p:pic>
      <p:sp>
        <p:nvSpPr>
          <p:cNvPr id="95" name="Shape 95"/>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sz="2200"/>
              <a:t>Parameterizing history dependence: significant p-values</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Shape 100"/>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sz="2200"/>
              <a:t>Parameterizing history dependence: stretches of significant p-values</a:t>
            </a:r>
          </a:p>
        </p:txBody>
      </p:sp>
      <p:pic>
        <p:nvPicPr>
          <p:cNvPr id="101" name="Shape 101"/>
          <p:cNvPicPr preferRelativeResize="0"/>
          <p:nvPr/>
        </p:nvPicPr>
        <p:blipFill>
          <a:blip r:embed="rId3">
            <a:alphaModFix/>
          </a:blip>
          <a:stretch>
            <a:fillRect/>
          </a:stretch>
        </p:blipFill>
        <p:spPr>
          <a:xfrm>
            <a:off x="1219150" y="1158925"/>
            <a:ext cx="6705698" cy="2681625"/>
          </a:xfrm>
          <a:prstGeom prst="rect">
            <a:avLst/>
          </a:prstGeom>
          <a:noFill/>
          <a:ln>
            <a:noFill/>
          </a:ln>
        </p:spPr>
      </p:pic>
      <p:grpSp>
        <p:nvGrpSpPr>
          <p:cNvPr id="102" name="Shape 102"/>
          <p:cNvGrpSpPr/>
          <p:nvPr/>
        </p:nvGrpSpPr>
        <p:grpSpPr>
          <a:xfrm>
            <a:off x="1754425" y="3676700"/>
            <a:ext cx="672000" cy="704400"/>
            <a:chOff x="1754425" y="3676700"/>
            <a:chExt cx="672000" cy="704400"/>
          </a:xfrm>
        </p:grpSpPr>
        <p:cxnSp>
          <p:nvCxnSpPr>
            <p:cNvPr id="103" name="Shape 103"/>
            <p:cNvCxnSpPr>
              <a:stCxn id="104" idx="0"/>
            </p:cNvCxnSpPr>
            <p:nvPr/>
          </p:nvCxnSpPr>
          <p:spPr>
            <a:xfrm flipH="1" rot="10800000">
              <a:off x="2090425" y="3676700"/>
              <a:ext cx="3300" cy="330900"/>
            </a:xfrm>
            <a:prstGeom prst="straightConnector1">
              <a:avLst/>
            </a:prstGeom>
            <a:noFill/>
            <a:ln cap="flat" cmpd="sng" w="9525">
              <a:solidFill>
                <a:srgbClr val="FF0000"/>
              </a:solidFill>
              <a:prstDash val="solid"/>
              <a:round/>
              <a:headEnd len="lg" w="lg" type="none"/>
              <a:tailEnd len="lg" w="lg" type="triangle"/>
            </a:ln>
          </p:spPr>
        </p:cxnSp>
        <p:sp>
          <p:nvSpPr>
            <p:cNvPr id="104" name="Shape 104"/>
            <p:cNvSpPr txBox="1"/>
            <p:nvPr/>
          </p:nvSpPr>
          <p:spPr>
            <a:xfrm>
              <a:off x="1754425" y="4007600"/>
              <a:ext cx="672000" cy="373500"/>
            </a:xfrm>
            <a:prstGeom prst="rect">
              <a:avLst/>
            </a:prstGeom>
            <a:noFill/>
            <a:ln cap="flat" cmpd="sng" w="9525">
              <a:solidFill>
                <a:srgbClr val="FF0000"/>
              </a:solidFill>
              <a:prstDash val="solid"/>
              <a:round/>
              <a:headEnd len="med" w="med" type="none"/>
              <a:tailEnd len="med" w="med" type="none"/>
            </a:ln>
          </p:spPr>
          <p:txBody>
            <a:bodyPr anchorCtr="0" anchor="t" bIns="91425" lIns="91425" rIns="91425" wrap="square" tIns="91425">
              <a:noAutofit/>
            </a:bodyPr>
            <a:lstStyle/>
            <a:p>
              <a:pPr indent="0" lvl="0" marL="0" algn="ctr">
                <a:spcBef>
                  <a:spcPts val="0"/>
                </a:spcBef>
                <a:buNone/>
              </a:pPr>
              <a:r>
                <a:rPr lang="en" sz="800"/>
                <a:t>everything else</a:t>
              </a:r>
            </a:p>
          </p:txBody>
        </p:sp>
      </p:grpSp>
      <p:cxnSp>
        <p:nvCxnSpPr>
          <p:cNvPr id="105" name="Shape 105"/>
          <p:cNvCxnSpPr/>
          <p:nvPr/>
        </p:nvCxnSpPr>
        <p:spPr>
          <a:xfrm rot="10800000">
            <a:off x="5124350" y="3527875"/>
            <a:ext cx="6300" cy="225000"/>
          </a:xfrm>
          <a:prstGeom prst="straightConnector1">
            <a:avLst/>
          </a:prstGeom>
          <a:noFill/>
          <a:ln cap="flat" cmpd="sng" w="9525">
            <a:solidFill>
              <a:srgbClr val="FF0000"/>
            </a:solidFill>
            <a:prstDash val="solid"/>
            <a:round/>
            <a:headEnd len="lg" w="lg" type="none"/>
            <a:tailEnd len="lg" w="lg" type="triangle"/>
          </a:ln>
        </p:spPr>
      </p:cxnSp>
      <p:cxnSp>
        <p:nvCxnSpPr>
          <p:cNvPr id="106" name="Shape 106"/>
          <p:cNvCxnSpPr/>
          <p:nvPr/>
        </p:nvCxnSpPr>
        <p:spPr>
          <a:xfrm rot="10800000">
            <a:off x="5803950" y="3527875"/>
            <a:ext cx="6300" cy="225000"/>
          </a:xfrm>
          <a:prstGeom prst="straightConnector1">
            <a:avLst/>
          </a:prstGeom>
          <a:noFill/>
          <a:ln cap="flat" cmpd="sng" w="9525">
            <a:solidFill>
              <a:srgbClr val="FF0000"/>
            </a:solidFill>
            <a:prstDash val="solid"/>
            <a:round/>
            <a:headEnd len="lg" w="lg" type="none"/>
            <a:tailEnd len="lg" w="lg" type="triangle"/>
          </a:ln>
        </p:spPr>
      </p:cxnSp>
      <p:cxnSp>
        <p:nvCxnSpPr>
          <p:cNvPr id="107" name="Shape 107"/>
          <p:cNvCxnSpPr/>
          <p:nvPr/>
        </p:nvCxnSpPr>
        <p:spPr>
          <a:xfrm rot="10800000">
            <a:off x="6052800" y="3527875"/>
            <a:ext cx="6300" cy="225000"/>
          </a:xfrm>
          <a:prstGeom prst="straightConnector1">
            <a:avLst/>
          </a:prstGeom>
          <a:noFill/>
          <a:ln cap="flat" cmpd="sng" w="9525">
            <a:solidFill>
              <a:srgbClr val="FF0000"/>
            </a:solidFill>
            <a:prstDash val="solid"/>
            <a:round/>
            <a:headEnd len="lg" w="lg" type="none"/>
            <a:tailEnd len="lg" w="lg"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par>
                                <p:cTn fill="hold" nodeType="with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par>
                                <p:cTn fill="hold" nodeType="with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Shape 112"/>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sz="2400"/>
              <a:t>Head direction (phi) is quadratically-correlated with firing rates of multimodal cells</a:t>
            </a:r>
          </a:p>
        </p:txBody>
      </p:sp>
      <p:pic>
        <p:nvPicPr>
          <p:cNvPr id="113" name="Shape 113"/>
          <p:cNvPicPr preferRelativeResize="0"/>
          <p:nvPr/>
        </p:nvPicPr>
        <p:blipFill>
          <a:blip r:embed="rId3">
            <a:alphaModFix/>
          </a:blip>
          <a:stretch>
            <a:fillRect/>
          </a:stretch>
        </p:blipFill>
        <p:spPr>
          <a:xfrm>
            <a:off x="1056556" y="1268200"/>
            <a:ext cx="2343625" cy="1757223"/>
          </a:xfrm>
          <a:prstGeom prst="rect">
            <a:avLst/>
          </a:prstGeom>
          <a:noFill/>
          <a:ln>
            <a:noFill/>
          </a:ln>
        </p:spPr>
      </p:pic>
      <p:pic>
        <p:nvPicPr>
          <p:cNvPr id="114" name="Shape 114"/>
          <p:cNvPicPr preferRelativeResize="0"/>
          <p:nvPr/>
        </p:nvPicPr>
        <p:blipFill>
          <a:blip r:embed="rId4">
            <a:alphaModFix/>
          </a:blip>
          <a:stretch>
            <a:fillRect/>
          </a:stretch>
        </p:blipFill>
        <p:spPr>
          <a:xfrm>
            <a:off x="3400181" y="1268200"/>
            <a:ext cx="2343625" cy="1757203"/>
          </a:xfrm>
          <a:prstGeom prst="rect">
            <a:avLst/>
          </a:prstGeom>
          <a:noFill/>
          <a:ln>
            <a:noFill/>
          </a:ln>
        </p:spPr>
      </p:pic>
      <p:pic>
        <p:nvPicPr>
          <p:cNvPr id="115" name="Shape 115"/>
          <p:cNvPicPr preferRelativeResize="0"/>
          <p:nvPr/>
        </p:nvPicPr>
        <p:blipFill>
          <a:blip r:embed="rId5">
            <a:alphaModFix/>
          </a:blip>
          <a:stretch>
            <a:fillRect/>
          </a:stretch>
        </p:blipFill>
        <p:spPr>
          <a:xfrm>
            <a:off x="5743807" y="1268200"/>
            <a:ext cx="2343637" cy="1757225"/>
          </a:xfrm>
          <a:prstGeom prst="rect">
            <a:avLst/>
          </a:prstGeom>
          <a:noFill/>
          <a:ln>
            <a:noFill/>
          </a:ln>
        </p:spPr>
      </p:pic>
      <p:pic>
        <p:nvPicPr>
          <p:cNvPr id="116" name="Shape 116"/>
          <p:cNvPicPr preferRelativeResize="0"/>
          <p:nvPr/>
        </p:nvPicPr>
        <p:blipFill>
          <a:blip r:embed="rId6">
            <a:alphaModFix/>
          </a:blip>
          <a:stretch>
            <a:fillRect/>
          </a:stretch>
        </p:blipFill>
        <p:spPr>
          <a:xfrm>
            <a:off x="2220506" y="3025425"/>
            <a:ext cx="2343625" cy="1757214"/>
          </a:xfrm>
          <a:prstGeom prst="rect">
            <a:avLst/>
          </a:prstGeom>
          <a:noFill/>
          <a:ln>
            <a:noFill/>
          </a:ln>
        </p:spPr>
      </p:pic>
      <p:pic>
        <p:nvPicPr>
          <p:cNvPr id="117" name="Shape 117"/>
          <p:cNvPicPr preferRelativeResize="0"/>
          <p:nvPr/>
        </p:nvPicPr>
        <p:blipFill>
          <a:blip r:embed="rId7">
            <a:alphaModFix/>
          </a:blip>
          <a:stretch>
            <a:fillRect/>
          </a:stretch>
        </p:blipFill>
        <p:spPr>
          <a:xfrm>
            <a:off x="4564132" y="3025425"/>
            <a:ext cx="2343625" cy="175721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Shape 122"/>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sz="2400"/>
              <a:t>Head direction (phi) is linearly-correlated with firing rates of unimodal cells</a:t>
            </a:r>
          </a:p>
          <a:p>
            <a:pPr indent="0" lvl="0" marL="0">
              <a:spcBef>
                <a:spcPts val="0"/>
              </a:spcBef>
              <a:buNone/>
            </a:pPr>
            <a:r>
              <a:t/>
            </a:r>
            <a:endParaRPr/>
          </a:p>
        </p:txBody>
      </p:sp>
      <p:pic>
        <p:nvPicPr>
          <p:cNvPr id="123" name="Shape 123"/>
          <p:cNvPicPr preferRelativeResize="0"/>
          <p:nvPr/>
        </p:nvPicPr>
        <p:blipFill>
          <a:blip r:embed="rId3">
            <a:alphaModFix/>
          </a:blip>
          <a:stretch>
            <a:fillRect/>
          </a:stretch>
        </p:blipFill>
        <p:spPr>
          <a:xfrm>
            <a:off x="1056563" y="1281075"/>
            <a:ext cx="2343625" cy="1757214"/>
          </a:xfrm>
          <a:prstGeom prst="rect">
            <a:avLst/>
          </a:prstGeom>
          <a:noFill/>
          <a:ln>
            <a:noFill/>
          </a:ln>
        </p:spPr>
      </p:pic>
      <p:pic>
        <p:nvPicPr>
          <p:cNvPr id="124" name="Shape 124"/>
          <p:cNvPicPr preferRelativeResize="0"/>
          <p:nvPr/>
        </p:nvPicPr>
        <p:blipFill>
          <a:blip r:embed="rId4">
            <a:alphaModFix/>
          </a:blip>
          <a:stretch>
            <a:fillRect/>
          </a:stretch>
        </p:blipFill>
        <p:spPr>
          <a:xfrm>
            <a:off x="3400188" y="1281087"/>
            <a:ext cx="2343625" cy="1757212"/>
          </a:xfrm>
          <a:prstGeom prst="rect">
            <a:avLst/>
          </a:prstGeom>
          <a:noFill/>
          <a:ln>
            <a:noFill/>
          </a:ln>
        </p:spPr>
      </p:pic>
      <p:pic>
        <p:nvPicPr>
          <p:cNvPr id="125" name="Shape 125"/>
          <p:cNvPicPr preferRelativeResize="0"/>
          <p:nvPr/>
        </p:nvPicPr>
        <p:blipFill>
          <a:blip r:embed="rId5">
            <a:alphaModFix/>
          </a:blip>
          <a:stretch>
            <a:fillRect/>
          </a:stretch>
        </p:blipFill>
        <p:spPr>
          <a:xfrm>
            <a:off x="5743813" y="1281075"/>
            <a:ext cx="2343625" cy="1757214"/>
          </a:xfrm>
          <a:prstGeom prst="rect">
            <a:avLst/>
          </a:prstGeom>
          <a:noFill/>
          <a:ln>
            <a:noFill/>
          </a:ln>
        </p:spPr>
      </p:pic>
      <p:pic>
        <p:nvPicPr>
          <p:cNvPr id="126" name="Shape 126"/>
          <p:cNvPicPr preferRelativeResize="0"/>
          <p:nvPr/>
        </p:nvPicPr>
        <p:blipFill>
          <a:blip r:embed="rId6">
            <a:alphaModFix/>
          </a:blip>
          <a:stretch>
            <a:fillRect/>
          </a:stretch>
        </p:blipFill>
        <p:spPr>
          <a:xfrm>
            <a:off x="2222638" y="3038289"/>
            <a:ext cx="2401234" cy="1800411"/>
          </a:xfrm>
          <a:prstGeom prst="rect">
            <a:avLst/>
          </a:prstGeom>
          <a:noFill/>
          <a:ln>
            <a:noFill/>
          </a:ln>
        </p:spPr>
      </p:pic>
      <p:pic>
        <p:nvPicPr>
          <p:cNvPr id="127" name="Shape 127"/>
          <p:cNvPicPr preferRelativeResize="0"/>
          <p:nvPr/>
        </p:nvPicPr>
        <p:blipFill>
          <a:blip r:embed="rId7">
            <a:alphaModFix/>
          </a:blip>
          <a:stretch>
            <a:fillRect/>
          </a:stretch>
        </p:blipFill>
        <p:spPr>
          <a:xfrm>
            <a:off x="4623871" y="3038289"/>
            <a:ext cx="2401234" cy="180041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Shape 132"/>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sz="2200"/>
              <a:t>Unable to determine correlation of velocities (vxN, vyN) and speed (r) with firing rates</a:t>
            </a:r>
          </a:p>
        </p:txBody>
      </p:sp>
      <p:pic>
        <p:nvPicPr>
          <p:cNvPr id="133" name="Shape 133"/>
          <p:cNvPicPr preferRelativeResize="0"/>
          <p:nvPr/>
        </p:nvPicPr>
        <p:blipFill>
          <a:blip r:embed="rId3">
            <a:alphaModFix/>
          </a:blip>
          <a:stretch>
            <a:fillRect/>
          </a:stretch>
        </p:blipFill>
        <p:spPr>
          <a:xfrm>
            <a:off x="2228388" y="1281100"/>
            <a:ext cx="2343599" cy="1757199"/>
          </a:xfrm>
          <a:prstGeom prst="rect">
            <a:avLst/>
          </a:prstGeom>
          <a:noFill/>
          <a:ln>
            <a:noFill/>
          </a:ln>
        </p:spPr>
      </p:pic>
      <p:pic>
        <p:nvPicPr>
          <p:cNvPr id="134" name="Shape 134"/>
          <p:cNvPicPr preferRelativeResize="0"/>
          <p:nvPr/>
        </p:nvPicPr>
        <p:blipFill>
          <a:blip r:embed="rId4">
            <a:alphaModFix/>
          </a:blip>
          <a:stretch>
            <a:fillRect/>
          </a:stretch>
        </p:blipFill>
        <p:spPr>
          <a:xfrm>
            <a:off x="4572013" y="1281100"/>
            <a:ext cx="2343599" cy="1757199"/>
          </a:xfrm>
          <a:prstGeom prst="rect">
            <a:avLst/>
          </a:prstGeom>
          <a:noFill/>
          <a:ln>
            <a:noFill/>
          </a:ln>
        </p:spPr>
      </p:pic>
      <p:pic>
        <p:nvPicPr>
          <p:cNvPr id="135" name="Shape 135"/>
          <p:cNvPicPr preferRelativeResize="0"/>
          <p:nvPr/>
        </p:nvPicPr>
        <p:blipFill>
          <a:blip r:embed="rId5">
            <a:alphaModFix/>
          </a:blip>
          <a:stretch>
            <a:fillRect/>
          </a:stretch>
        </p:blipFill>
        <p:spPr>
          <a:xfrm>
            <a:off x="2228387" y="3038300"/>
            <a:ext cx="2343599" cy="1757188"/>
          </a:xfrm>
          <a:prstGeom prst="rect">
            <a:avLst/>
          </a:prstGeom>
          <a:noFill/>
          <a:ln>
            <a:noFill/>
          </a:ln>
        </p:spPr>
      </p:pic>
      <p:pic>
        <p:nvPicPr>
          <p:cNvPr id="136" name="Shape 136"/>
          <p:cNvPicPr preferRelativeResize="0"/>
          <p:nvPr/>
        </p:nvPicPr>
        <p:blipFill>
          <a:blip r:embed="rId6">
            <a:alphaModFix/>
          </a:blip>
          <a:stretch>
            <a:fillRect/>
          </a:stretch>
        </p:blipFill>
        <p:spPr>
          <a:xfrm>
            <a:off x="4571987" y="3073225"/>
            <a:ext cx="2343599" cy="175718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